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5" r:id="rId8"/>
    <p:sldId id="268" r:id="rId9"/>
    <p:sldId id="269" r:id="rId10"/>
  </p:sldIdLst>
  <p:sldSz cx="9144000" cy="6858000" type="screen4x3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67627"/>
            <a:ext cx="9144000" cy="1154430"/>
          </a:xfrm>
          <a:custGeom>
            <a:avLst/>
            <a:gdLst/>
            <a:ahLst/>
            <a:cxnLst/>
            <a:rect l="l" t="t" r="r" b="b"/>
            <a:pathLst>
              <a:path w="9144000" h="1154430">
                <a:moveTo>
                  <a:pt x="9144000" y="0"/>
                </a:moveTo>
                <a:lnTo>
                  <a:pt x="0" y="0"/>
                </a:lnTo>
                <a:lnTo>
                  <a:pt x="0" y="1154315"/>
                </a:lnTo>
                <a:lnTo>
                  <a:pt x="9144000" y="1154315"/>
                </a:lnTo>
                <a:lnTo>
                  <a:pt x="9144000" y="0"/>
                </a:lnTo>
                <a:close/>
              </a:path>
            </a:pathLst>
          </a:custGeom>
          <a:solidFill>
            <a:srgbClr val="ABB09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0" y="1368552"/>
            <a:ext cx="9144000" cy="149860"/>
          </a:xfrm>
          <a:custGeom>
            <a:avLst/>
            <a:gdLst/>
            <a:ahLst/>
            <a:cxnLst/>
            <a:rect l="l" t="t" r="r" b="b"/>
            <a:pathLst>
              <a:path w="9144000" h="149859">
                <a:moveTo>
                  <a:pt x="9144000" y="0"/>
                </a:moveTo>
                <a:lnTo>
                  <a:pt x="0" y="0"/>
                </a:lnTo>
                <a:lnTo>
                  <a:pt x="0" y="149351"/>
                </a:lnTo>
                <a:lnTo>
                  <a:pt x="9144000" y="149351"/>
                </a:lnTo>
                <a:lnTo>
                  <a:pt x="9144000" y="0"/>
                </a:lnTo>
                <a:close/>
              </a:path>
            </a:pathLst>
          </a:custGeom>
          <a:solidFill>
            <a:srgbClr val="F4680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24069" y="387477"/>
            <a:ext cx="375348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3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hyperlink" Target="http://www.passaquatro.mg.gov.br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ssaquatro.mg.gov.b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saquatro.mg.gov.br/" TargetMode="External"/><Relationship Id="rId2" Type="http://schemas.openxmlformats.org/officeDocument/2006/relationships/hyperlink" Target="mailto:planejamento@passaquatro.mg.gov.br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8734" y="4336755"/>
            <a:ext cx="1470025" cy="452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20"/>
              </a:lnSpc>
              <a:tabLst>
                <a:tab pos="1062355" algn="l"/>
              </a:tabLst>
            </a:pPr>
            <a:r>
              <a:rPr sz="3200" spc="5" dirty="0">
                <a:solidFill>
                  <a:srgbClr val="F4680A"/>
                </a:solidFill>
                <a:latin typeface="Wingdings"/>
                <a:cs typeface="Wingdings"/>
              </a:rPr>
              <a:t></a:t>
            </a:r>
            <a:r>
              <a:rPr sz="3200" spc="5" dirty="0">
                <a:solidFill>
                  <a:srgbClr val="F4680A"/>
                </a:solidFill>
                <a:latin typeface="Times New Roman"/>
                <a:cs typeface="Times New Roman"/>
              </a:rPr>
              <a:t>	</a:t>
            </a:r>
            <a:r>
              <a:rPr sz="3200" spc="5" dirty="0">
                <a:solidFill>
                  <a:srgbClr val="F4680A"/>
                </a:solidFill>
                <a:latin typeface="Wingdings"/>
                <a:cs typeface="Wingdings"/>
              </a:rPr>
              <a:t></a:t>
            </a:r>
            <a:endParaRPr sz="3200" dirty="0">
              <a:latin typeface="Wingdings"/>
              <a:cs typeface="Wingding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371599"/>
              <a:ext cx="9144000" cy="548639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0" y="0"/>
            <a:ext cx="9144000" cy="1508125"/>
          </a:xfrm>
          <a:custGeom>
            <a:avLst/>
            <a:gdLst/>
            <a:ahLst/>
            <a:cxnLst/>
            <a:rect l="l" t="t" r="r" b="b"/>
            <a:pathLst>
              <a:path w="9144000" h="1508125">
                <a:moveTo>
                  <a:pt x="9144000" y="0"/>
                </a:moveTo>
                <a:lnTo>
                  <a:pt x="0" y="0"/>
                </a:lnTo>
                <a:lnTo>
                  <a:pt x="0" y="1508125"/>
                </a:lnTo>
                <a:lnTo>
                  <a:pt x="9144000" y="1508125"/>
                </a:lnTo>
                <a:lnTo>
                  <a:pt x="9144000" y="0"/>
                </a:lnTo>
                <a:close/>
              </a:path>
            </a:pathLst>
          </a:custGeom>
          <a:solidFill>
            <a:srgbClr val="DEDED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3658" y="22352"/>
            <a:ext cx="7398384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+mj-lt"/>
                <a:cs typeface="Georgia"/>
              </a:rPr>
              <a:t>Audiência</a:t>
            </a:r>
            <a:r>
              <a:rPr sz="2800" dirty="0">
                <a:latin typeface="+mj-lt"/>
                <a:cs typeface="Georgia"/>
              </a:rPr>
              <a:t> </a:t>
            </a:r>
            <a:r>
              <a:rPr sz="2800" spc="-10" dirty="0">
                <a:latin typeface="+mj-lt"/>
                <a:cs typeface="Georgia"/>
              </a:rPr>
              <a:t>Pública</a:t>
            </a:r>
            <a:endParaRPr sz="2800" dirty="0">
              <a:latin typeface="+mj-lt"/>
              <a:cs typeface="Georgia"/>
            </a:endParaRPr>
          </a:p>
          <a:p>
            <a:pPr marL="12700" marR="5080" algn="ctr">
              <a:lnSpc>
                <a:spcPct val="99500"/>
              </a:lnSpc>
              <a:spcBef>
                <a:spcPts val="20"/>
              </a:spcBef>
            </a:pPr>
            <a:r>
              <a:rPr sz="2800" spc="-5" dirty="0">
                <a:latin typeface="+mj-lt"/>
                <a:cs typeface="Georgia"/>
              </a:rPr>
              <a:t>LEI</a:t>
            </a:r>
            <a:r>
              <a:rPr sz="2800" spc="5" dirty="0">
                <a:latin typeface="+mj-lt"/>
                <a:cs typeface="Georgia"/>
              </a:rPr>
              <a:t> </a:t>
            </a:r>
            <a:r>
              <a:rPr lang="pt-BR" sz="2800" spc="5" dirty="0">
                <a:latin typeface="+mj-lt"/>
                <a:cs typeface="Georgia"/>
              </a:rPr>
              <a:t>ORÇAMENTÁRIA ANUAL </a:t>
            </a:r>
            <a:br>
              <a:rPr lang="pt-BR" sz="2800" spc="5" dirty="0">
                <a:latin typeface="+mj-lt"/>
                <a:cs typeface="Georgia"/>
              </a:rPr>
            </a:br>
            <a:r>
              <a:rPr sz="2800" spc="-695" dirty="0">
                <a:latin typeface="+mj-lt"/>
                <a:cs typeface="Georgia"/>
              </a:rPr>
              <a:t> </a:t>
            </a:r>
            <a:r>
              <a:rPr sz="2800" spc="-5" dirty="0">
                <a:latin typeface="+mj-lt"/>
                <a:cs typeface="Georgia"/>
              </a:rPr>
              <a:t>LO</a:t>
            </a:r>
            <a:r>
              <a:rPr lang="pt-BR" sz="2800" spc="-5" dirty="0">
                <a:latin typeface="+mj-lt"/>
                <a:cs typeface="Georgia"/>
              </a:rPr>
              <a:t>A</a:t>
            </a:r>
            <a:r>
              <a:rPr sz="2800" spc="10" dirty="0">
                <a:latin typeface="+mj-lt"/>
                <a:cs typeface="Georgia"/>
              </a:rPr>
              <a:t> </a:t>
            </a:r>
            <a:r>
              <a:rPr sz="2800" spc="-5" dirty="0">
                <a:latin typeface="+mj-lt"/>
                <a:cs typeface="Georgia"/>
              </a:rPr>
              <a:t>-</a:t>
            </a:r>
            <a:r>
              <a:rPr sz="2800" spc="5" dirty="0">
                <a:latin typeface="+mj-lt"/>
                <a:cs typeface="Georgia"/>
              </a:rPr>
              <a:t> </a:t>
            </a:r>
            <a:r>
              <a:rPr sz="2800" spc="-5" dirty="0">
                <a:latin typeface="+mj-lt"/>
                <a:cs typeface="Georgia"/>
              </a:rPr>
              <a:t>202</a:t>
            </a:r>
            <a:r>
              <a:rPr lang="pt-BR" sz="2800" spc="-5" dirty="0">
                <a:latin typeface="+mj-lt"/>
                <a:cs typeface="Georgia"/>
              </a:rPr>
              <a:t>5</a:t>
            </a:r>
            <a:endParaRPr sz="2800" dirty="0">
              <a:latin typeface="+mj-lt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imes New Roman"/>
                <a:cs typeface="Times New Roman"/>
              </a:rPr>
              <a:t>P</a:t>
            </a:r>
            <a:r>
              <a:rPr sz="1200" b="1" dirty="0">
                <a:latin typeface="Times New Roman"/>
                <a:cs typeface="Times New Roman"/>
              </a:rPr>
              <a:t>RE</a:t>
            </a:r>
            <a:r>
              <a:rPr sz="1200" b="1" spc="-15" dirty="0">
                <a:latin typeface="Times New Roman"/>
                <a:cs typeface="Times New Roman"/>
              </a:rPr>
              <a:t>F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5" dirty="0">
                <a:latin typeface="Times New Roman"/>
                <a:cs typeface="Times New Roman"/>
              </a:rPr>
              <a:t>ITU</a:t>
            </a:r>
            <a:r>
              <a:rPr sz="1200" b="1" spc="-10" dirty="0">
                <a:latin typeface="Times New Roman"/>
                <a:cs typeface="Times New Roman"/>
              </a:rPr>
              <a:t>R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MU</a:t>
            </a:r>
            <a:r>
              <a:rPr sz="1200" b="1" spc="-10" dirty="0">
                <a:latin typeface="Times New Roman"/>
                <a:cs typeface="Times New Roman"/>
              </a:rPr>
              <a:t>N</a:t>
            </a:r>
            <a:r>
              <a:rPr sz="1200" b="1" spc="-5" dirty="0">
                <a:latin typeface="Times New Roman"/>
                <a:cs typeface="Times New Roman"/>
              </a:rPr>
              <a:t>ICI</a:t>
            </a:r>
            <a:r>
              <a:rPr sz="1200" b="1" spc="-105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AL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0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AS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</a:t>
            </a:r>
            <a:r>
              <a:rPr sz="1200" b="1" spc="-95" dirty="0">
                <a:latin typeface="Times New Roman"/>
                <a:cs typeface="Times New Roman"/>
              </a:rPr>
              <a:t>A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RO </a:t>
            </a:r>
            <a:r>
              <a:rPr sz="1200" b="1" dirty="0">
                <a:latin typeface="Times New Roman"/>
                <a:cs typeface="Times New Roman"/>
              </a:rPr>
              <a:t>-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U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TENENTE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VIOT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I,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331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CENTRO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CNPJ: </a:t>
            </a:r>
            <a:r>
              <a:rPr sz="1200" b="1" dirty="0">
                <a:latin typeface="Times New Roman"/>
                <a:cs typeface="Times New Roman"/>
              </a:rPr>
              <a:t>23.245.806/0001-45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Telefone: </a:t>
            </a:r>
            <a:r>
              <a:rPr sz="1200" b="1" dirty="0">
                <a:latin typeface="Times New Roman"/>
                <a:cs typeface="Times New Roman"/>
              </a:rPr>
              <a:t>3371-</a:t>
            </a:r>
            <a:r>
              <a:rPr lang="pt-BR" sz="1200" b="1" dirty="0">
                <a:latin typeface="Times New Roman"/>
                <a:cs typeface="Times New Roman"/>
              </a:rPr>
              <a:t>5017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Site: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  <a:hlinkClick r:id="rId2"/>
              </a:rPr>
              <a:t>www.passaquatro.mg.gov.br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BF937CBC-F19C-8121-84D6-3C9F6A70F5FF}"/>
              </a:ext>
            </a:extLst>
          </p:cNvPr>
          <p:cNvSpPr txBox="1"/>
          <p:nvPr/>
        </p:nvSpPr>
        <p:spPr>
          <a:xfrm>
            <a:off x="838200" y="1984806"/>
            <a:ext cx="769620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0880" algn="ctr">
              <a:lnSpc>
                <a:spcPct val="100000"/>
              </a:lnSpc>
            </a:pPr>
            <a:r>
              <a:rPr lang="pt-BR" sz="2800" b="1" dirty="0">
                <a:cs typeface="Georgia"/>
              </a:rPr>
              <a:t>Divulgação da Audiência Pública</a:t>
            </a:r>
          </a:p>
          <a:p>
            <a:pPr marL="690880" algn="ctr">
              <a:lnSpc>
                <a:spcPct val="100000"/>
              </a:lnSpc>
            </a:pPr>
            <a:endParaRPr lang="pt-BR" sz="2400" b="1" dirty="0">
              <a:cs typeface="Georgia"/>
            </a:endParaRPr>
          </a:p>
          <a:p>
            <a:pPr marL="690880" algn="ctr">
              <a:lnSpc>
                <a:spcPct val="100000"/>
              </a:lnSpc>
            </a:pPr>
            <a:r>
              <a:rPr lang="pt-BR" sz="2600" b="1" dirty="0">
                <a:cs typeface="Georgia"/>
              </a:rPr>
              <a:t>Data:</a:t>
            </a:r>
            <a:r>
              <a:rPr lang="pt-BR" sz="2600" b="1" spc="-30" dirty="0">
                <a:cs typeface="Georgia"/>
              </a:rPr>
              <a:t> 05</a:t>
            </a:r>
            <a:r>
              <a:rPr lang="pt-BR" sz="2600" b="1" spc="-10" dirty="0">
                <a:cs typeface="Georgia"/>
              </a:rPr>
              <a:t>/08/2024</a:t>
            </a:r>
            <a:endParaRPr lang="pt-BR" sz="26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t-BR" sz="2600" dirty="0">
              <a:cs typeface="Georgia"/>
            </a:endParaRPr>
          </a:p>
          <a:p>
            <a:pPr marL="355600" indent="-342900">
              <a:lnSpc>
                <a:spcPct val="100000"/>
              </a:lnSpc>
              <a:buClr>
                <a:srgbClr val="000000"/>
              </a:buClr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lang="pt-BR" sz="2600" b="1" spc="-5" dirty="0">
                <a:cs typeface="Georgia"/>
              </a:rPr>
              <a:t>Internet</a:t>
            </a:r>
            <a:r>
              <a:rPr lang="pt-BR" sz="2600" b="1" spc="5" dirty="0">
                <a:cs typeface="Georgia"/>
              </a:rPr>
              <a:t> </a:t>
            </a:r>
            <a:r>
              <a:rPr lang="pt-BR" sz="2600" b="1" dirty="0">
                <a:cs typeface="Georgia"/>
              </a:rPr>
              <a:t>–</a:t>
            </a:r>
            <a:r>
              <a:rPr lang="pt-BR" sz="2600" b="1" spc="5" dirty="0">
                <a:cs typeface="Georgia"/>
              </a:rPr>
              <a:t> </a:t>
            </a:r>
            <a:r>
              <a:rPr lang="pt-BR" sz="2600" b="1" dirty="0">
                <a:cs typeface="Georgia"/>
              </a:rPr>
              <a:t>site</a:t>
            </a:r>
            <a:r>
              <a:rPr lang="pt-BR" sz="2600" b="1" spc="5" dirty="0">
                <a:cs typeface="Georgia"/>
              </a:rPr>
              <a:t> </a:t>
            </a:r>
            <a:r>
              <a:rPr lang="pt-BR" sz="2600" b="1" spc="-5" dirty="0">
                <a:cs typeface="Georgia"/>
              </a:rPr>
              <a:t>oficial</a:t>
            </a:r>
            <a:r>
              <a:rPr lang="pt-BR" sz="2600" b="1" spc="-25" dirty="0">
                <a:cs typeface="Georgia"/>
              </a:rPr>
              <a:t> </a:t>
            </a:r>
            <a:r>
              <a:rPr lang="pt-BR" sz="2600" b="1" spc="-5" dirty="0">
                <a:cs typeface="Georgia"/>
              </a:rPr>
              <a:t>da</a:t>
            </a:r>
            <a:r>
              <a:rPr lang="pt-BR" sz="2600" b="1" spc="-10" dirty="0">
                <a:cs typeface="Georgia"/>
              </a:rPr>
              <a:t> Prefeitura</a:t>
            </a:r>
            <a:r>
              <a:rPr lang="pt-BR" sz="2600" b="1" spc="20" dirty="0">
                <a:cs typeface="Georgia"/>
              </a:rPr>
              <a:t> </a:t>
            </a:r>
            <a:r>
              <a:rPr lang="pt-BR" sz="2600" b="1" spc="-5" dirty="0">
                <a:cs typeface="Georgia"/>
              </a:rPr>
              <a:t>Municipal de Passa</a:t>
            </a:r>
            <a:r>
              <a:rPr lang="pt-BR" sz="2600" b="1" spc="-30" dirty="0">
                <a:cs typeface="Georgia"/>
              </a:rPr>
              <a:t> </a:t>
            </a:r>
            <a:r>
              <a:rPr lang="pt-BR" sz="2600" b="1" spc="-5" dirty="0">
                <a:cs typeface="Georgia"/>
              </a:rPr>
              <a:t>Quatro:</a:t>
            </a:r>
            <a:r>
              <a:rPr lang="pt-BR" sz="2600" b="1" dirty="0">
                <a:cs typeface="Georgia"/>
              </a:rPr>
              <a:t> </a:t>
            </a:r>
            <a:r>
              <a:rPr lang="pt-BR" sz="2600" b="1" dirty="0">
                <a:solidFill>
                  <a:schemeClr val="tx2"/>
                </a:solidFill>
                <a:cs typeface="Georgia"/>
              </a:rPr>
              <a:t>www.passa</a:t>
            </a:r>
            <a:r>
              <a:rPr lang="pt-BR" sz="2600" b="1" spc="-5" dirty="0">
                <a:solidFill>
                  <a:schemeClr val="tx2"/>
                </a:solidFill>
                <a:cs typeface="Georgia"/>
              </a:rPr>
              <a:t>quatro.mg.gov.br</a:t>
            </a:r>
            <a:r>
              <a:rPr lang="pt-BR" sz="2600" b="1" dirty="0">
                <a:cs typeface="Georgia"/>
              </a:rPr>
              <a:t>;</a:t>
            </a:r>
            <a:endParaRPr lang="pt-BR" sz="2600" dirty="0">
              <a:cs typeface="Georgia"/>
            </a:endParaRPr>
          </a:p>
          <a:p>
            <a:pPr marL="355600" indent="-342900">
              <a:lnSpc>
                <a:spcPct val="100000"/>
              </a:lnSpc>
              <a:buClr>
                <a:srgbClr val="000000"/>
              </a:buClr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lang="pt-BR" sz="2600" b="1" spc="-5" dirty="0">
                <a:cs typeface="Georgia"/>
              </a:rPr>
              <a:t>Facebook;</a:t>
            </a:r>
            <a:endParaRPr lang="pt-BR" sz="2600" dirty="0">
              <a:cs typeface="Georgia"/>
            </a:endParaRPr>
          </a:p>
          <a:p>
            <a:pPr marL="355600" indent="-342900">
              <a:lnSpc>
                <a:spcPct val="100000"/>
              </a:lnSpc>
              <a:buClr>
                <a:srgbClr val="000000"/>
              </a:buClr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lang="pt-BR" sz="2600" b="1" spc="-5" dirty="0">
                <a:cs typeface="Georgia"/>
              </a:rPr>
              <a:t>Rádio</a:t>
            </a:r>
            <a:r>
              <a:rPr lang="pt-BR" sz="2600" b="1" spc="-60" dirty="0">
                <a:cs typeface="Georgia"/>
              </a:rPr>
              <a:t> </a:t>
            </a:r>
            <a:r>
              <a:rPr lang="pt-BR" sz="2600" b="1" spc="-5" dirty="0">
                <a:cs typeface="Georgia"/>
              </a:rPr>
              <a:t>local;</a:t>
            </a:r>
            <a:endParaRPr lang="pt-BR" sz="2600" dirty="0">
              <a:cs typeface="Georgia"/>
            </a:endParaRPr>
          </a:p>
          <a:p>
            <a:pPr marL="355600" marR="478155" indent="-34290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lang="pt-BR" sz="2600" b="1" spc="-10" dirty="0">
                <a:cs typeface="Georgia"/>
              </a:rPr>
              <a:t>Convite </a:t>
            </a:r>
            <a:r>
              <a:rPr lang="pt-BR" sz="2600" b="1" spc="-5" dirty="0">
                <a:cs typeface="Georgia"/>
              </a:rPr>
              <a:t>anexado </a:t>
            </a:r>
            <a:r>
              <a:rPr lang="pt-BR" sz="2600" b="1" dirty="0">
                <a:cs typeface="Georgia"/>
              </a:rPr>
              <a:t>no </a:t>
            </a:r>
            <a:r>
              <a:rPr lang="pt-BR" sz="2600" b="1" spc="-5" dirty="0">
                <a:cs typeface="Georgia"/>
              </a:rPr>
              <a:t>quadro </a:t>
            </a:r>
            <a:r>
              <a:rPr lang="pt-BR" sz="2600" b="1" dirty="0">
                <a:cs typeface="Georgia"/>
              </a:rPr>
              <a:t>de </a:t>
            </a:r>
            <a:r>
              <a:rPr lang="pt-BR" sz="2600" b="1" spc="-5" dirty="0">
                <a:cs typeface="Georgia"/>
              </a:rPr>
              <a:t>avisos do Paço Municipal;</a:t>
            </a:r>
            <a:endParaRPr lang="pt-BR" sz="2600" dirty="0">
              <a:cs typeface="Georgia"/>
            </a:endParaRPr>
          </a:p>
          <a:p>
            <a:pPr marL="355600" indent="-342900">
              <a:lnSpc>
                <a:spcPct val="100000"/>
              </a:lnSpc>
              <a:buClr>
                <a:srgbClr val="000000"/>
              </a:buClr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lang="pt-BR" sz="2600" b="1" spc="-10" dirty="0">
                <a:cs typeface="Georgia"/>
              </a:rPr>
              <a:t>Convite </a:t>
            </a:r>
            <a:r>
              <a:rPr lang="pt-BR" sz="2600" b="1" spc="-5" dirty="0">
                <a:cs typeface="Georgia"/>
              </a:rPr>
              <a:t>aos</a:t>
            </a:r>
            <a:r>
              <a:rPr lang="pt-BR" sz="2600" b="1" spc="-10" dirty="0">
                <a:cs typeface="Georgia"/>
              </a:rPr>
              <a:t> </a:t>
            </a:r>
            <a:r>
              <a:rPr lang="pt-BR" sz="2600" b="1" spc="-5" dirty="0">
                <a:cs typeface="Georgia"/>
              </a:rPr>
              <a:t>secretários.</a:t>
            </a:r>
            <a:endParaRPr lang="pt-BR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12645"/>
            <a:ext cx="8074025" cy="34862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cs typeface="Georgia"/>
              </a:rPr>
              <a:t>“A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audiência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pública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é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uma</a:t>
            </a:r>
            <a:r>
              <a:rPr sz="2800" b="1" spc="5" dirty="0">
                <a:cs typeface="Georgia"/>
              </a:rPr>
              <a:t> </a:t>
            </a:r>
            <a:r>
              <a:rPr sz="2800" b="1" spc="-5" dirty="0">
                <a:cs typeface="Georgia"/>
              </a:rPr>
              <a:t>das</a:t>
            </a:r>
            <a:r>
              <a:rPr sz="2800" b="1" dirty="0">
                <a:cs typeface="Georgia"/>
              </a:rPr>
              <a:t> </a:t>
            </a:r>
            <a:r>
              <a:rPr sz="2800" b="1" spc="-5" dirty="0">
                <a:cs typeface="Georgia"/>
              </a:rPr>
              <a:t>formas</a:t>
            </a:r>
            <a:r>
              <a:rPr sz="2800" b="1" dirty="0">
                <a:cs typeface="Georgia"/>
              </a:rPr>
              <a:t> de 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participação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e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controle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popular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dos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atos</a:t>
            </a:r>
            <a:r>
              <a:rPr sz="2800" b="1" spc="5" dirty="0">
                <a:cs typeface="Georgia"/>
              </a:rPr>
              <a:t> </a:t>
            </a:r>
            <a:r>
              <a:rPr sz="2800" b="1" spc="-5" dirty="0">
                <a:cs typeface="Georgia"/>
              </a:rPr>
              <a:t>da </a:t>
            </a:r>
            <a:r>
              <a:rPr sz="2800" b="1" dirty="0">
                <a:cs typeface="Georgia"/>
              </a:rPr>
              <a:t> administração;</a:t>
            </a:r>
            <a:endParaRPr sz="28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 dirty="0">
              <a:cs typeface="Georgia"/>
            </a:endParaRPr>
          </a:p>
          <a:p>
            <a:pPr marL="12700" marR="7620" algn="just">
              <a:lnSpc>
                <a:spcPct val="100000"/>
              </a:lnSpc>
              <a:spcBef>
                <a:spcPts val="5"/>
              </a:spcBef>
            </a:pPr>
            <a:r>
              <a:rPr sz="2800" b="1" dirty="0">
                <a:cs typeface="Georgia"/>
              </a:rPr>
              <a:t>É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uma</a:t>
            </a:r>
            <a:r>
              <a:rPr sz="2800" b="1" spc="5" dirty="0">
                <a:cs typeface="Georgia"/>
              </a:rPr>
              <a:t> </a:t>
            </a:r>
            <a:r>
              <a:rPr sz="2800" b="1" spc="-5" dirty="0">
                <a:cs typeface="Georgia"/>
              </a:rPr>
              <a:t>questão</a:t>
            </a:r>
            <a:r>
              <a:rPr sz="2800" b="1" dirty="0">
                <a:cs typeface="Georgia"/>
              </a:rPr>
              <a:t> de</a:t>
            </a:r>
            <a:r>
              <a:rPr sz="2800" b="1" spc="5" dirty="0">
                <a:cs typeface="Georgia"/>
              </a:rPr>
              <a:t> </a:t>
            </a:r>
            <a:r>
              <a:rPr sz="2800" b="1" dirty="0">
                <a:cs typeface="Georgia"/>
              </a:rPr>
              <a:t>transparência, </a:t>
            </a:r>
            <a:r>
              <a:rPr sz="2800" b="1" spc="5" dirty="0">
                <a:cs typeface="Georgia"/>
              </a:rPr>
              <a:t> </a:t>
            </a:r>
            <a:r>
              <a:rPr sz="2800" b="1" spc="-5" dirty="0">
                <a:cs typeface="Georgia"/>
              </a:rPr>
              <a:t>responsabilidade </a:t>
            </a:r>
            <a:r>
              <a:rPr sz="2800" b="1" dirty="0">
                <a:cs typeface="Georgia"/>
              </a:rPr>
              <a:t>social</a:t>
            </a:r>
            <a:r>
              <a:rPr sz="2800" b="1" spc="15" dirty="0">
                <a:cs typeface="Georgia"/>
              </a:rPr>
              <a:t> </a:t>
            </a:r>
            <a:r>
              <a:rPr sz="2800" b="1" dirty="0">
                <a:cs typeface="Georgia"/>
              </a:rPr>
              <a:t>e</a:t>
            </a:r>
            <a:r>
              <a:rPr sz="2800" b="1" spc="10" dirty="0">
                <a:cs typeface="Georgia"/>
              </a:rPr>
              <a:t> </a:t>
            </a:r>
            <a:r>
              <a:rPr sz="2800" b="1" spc="-5" dirty="0">
                <a:cs typeface="Georgia"/>
              </a:rPr>
              <a:t>respeito</a:t>
            </a:r>
            <a:r>
              <a:rPr sz="2800" b="1" spc="-15" dirty="0">
                <a:cs typeface="Georgia"/>
              </a:rPr>
              <a:t> </a:t>
            </a:r>
            <a:r>
              <a:rPr sz="2800" b="1" dirty="0">
                <a:cs typeface="Georgia"/>
              </a:rPr>
              <a:t>ao </a:t>
            </a:r>
            <a:r>
              <a:rPr sz="2800" b="1" spc="-5" dirty="0">
                <a:cs typeface="Georgia"/>
              </a:rPr>
              <a:t>cidadão;</a:t>
            </a:r>
            <a:endParaRPr sz="28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 dirty="0">
              <a:cs typeface="Georgia"/>
            </a:endParaRPr>
          </a:p>
          <a:p>
            <a:pPr marL="12700" marR="7620" algn="just">
              <a:lnSpc>
                <a:spcPct val="100000"/>
              </a:lnSpc>
            </a:pPr>
            <a:r>
              <a:rPr sz="2800" b="1" spc="-5" dirty="0">
                <a:cs typeface="Georgia"/>
              </a:rPr>
              <a:t>Não </a:t>
            </a:r>
            <a:r>
              <a:rPr sz="2800" b="1" dirty="0">
                <a:cs typeface="Georgia"/>
              </a:rPr>
              <a:t>se </a:t>
            </a:r>
            <a:r>
              <a:rPr sz="2800" b="1" spc="-5" dirty="0">
                <a:cs typeface="Georgia"/>
              </a:rPr>
              <a:t>trata </a:t>
            </a:r>
            <a:r>
              <a:rPr sz="2800" b="1" dirty="0">
                <a:cs typeface="Georgia"/>
              </a:rPr>
              <a:t>de ato político e sim uma exigência </a:t>
            </a:r>
            <a:r>
              <a:rPr sz="2800" b="1" spc="-650" dirty="0">
                <a:cs typeface="Georgia"/>
              </a:rPr>
              <a:t> </a:t>
            </a:r>
            <a:r>
              <a:rPr sz="2800" b="1" spc="-5" dirty="0">
                <a:cs typeface="Georgia"/>
              </a:rPr>
              <a:t>legal.”</a:t>
            </a:r>
            <a:endParaRPr sz="2800" dirty="0"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imes New Roman"/>
                <a:cs typeface="Times New Roman"/>
              </a:rPr>
              <a:t>P</a:t>
            </a:r>
            <a:r>
              <a:rPr sz="1200" b="1" dirty="0">
                <a:latin typeface="Times New Roman"/>
                <a:cs typeface="Times New Roman"/>
              </a:rPr>
              <a:t>RE</a:t>
            </a:r>
            <a:r>
              <a:rPr sz="1200" b="1" spc="-15" dirty="0">
                <a:latin typeface="Times New Roman"/>
                <a:cs typeface="Times New Roman"/>
              </a:rPr>
              <a:t>F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5" dirty="0">
                <a:latin typeface="Times New Roman"/>
                <a:cs typeface="Times New Roman"/>
              </a:rPr>
              <a:t>ITU</a:t>
            </a:r>
            <a:r>
              <a:rPr sz="1200" b="1" spc="-10" dirty="0">
                <a:latin typeface="Times New Roman"/>
                <a:cs typeface="Times New Roman"/>
              </a:rPr>
              <a:t>R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MU</a:t>
            </a:r>
            <a:r>
              <a:rPr sz="1200" b="1" spc="-10" dirty="0">
                <a:latin typeface="Times New Roman"/>
                <a:cs typeface="Times New Roman"/>
              </a:rPr>
              <a:t>N</a:t>
            </a:r>
            <a:r>
              <a:rPr sz="1200" b="1" spc="-5" dirty="0">
                <a:latin typeface="Times New Roman"/>
                <a:cs typeface="Times New Roman"/>
              </a:rPr>
              <a:t>ICI</a:t>
            </a:r>
            <a:r>
              <a:rPr sz="1200" b="1" spc="-105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AL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0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AS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</a:t>
            </a:r>
            <a:r>
              <a:rPr sz="1200" b="1" spc="-95" dirty="0">
                <a:latin typeface="Times New Roman"/>
                <a:cs typeface="Times New Roman"/>
              </a:rPr>
              <a:t>A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RO </a:t>
            </a:r>
            <a:r>
              <a:rPr sz="1200" b="1" dirty="0">
                <a:latin typeface="Times New Roman"/>
                <a:cs typeface="Times New Roman"/>
              </a:rPr>
              <a:t>-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U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TENENTE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VIOT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I,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331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CENTRO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CNPJ: </a:t>
            </a:r>
            <a:r>
              <a:rPr sz="1200" b="1" dirty="0">
                <a:latin typeface="Times New Roman"/>
                <a:cs typeface="Times New Roman"/>
              </a:rPr>
              <a:t>23.245.806/0001-45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Telefone: </a:t>
            </a:r>
            <a:r>
              <a:rPr sz="1200" b="1" dirty="0">
                <a:latin typeface="Times New Roman"/>
                <a:cs typeface="Times New Roman"/>
              </a:rPr>
              <a:t>3371-</a:t>
            </a:r>
            <a:r>
              <a:rPr lang="pt-BR" sz="1200" b="1" dirty="0">
                <a:latin typeface="Times New Roman"/>
                <a:cs typeface="Times New Roman"/>
              </a:rPr>
              <a:t>5017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Site: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  <a:hlinkClick r:id="rId2"/>
              </a:rPr>
              <a:t>www.passaquatro.mg.gov.br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617" y="1581150"/>
            <a:ext cx="8441055" cy="41626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9915" marR="448309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cs typeface="Georgia"/>
              </a:rPr>
              <a:t>A</a:t>
            </a:r>
            <a:r>
              <a:rPr lang="pt-BR" sz="2800" b="1" spc="-5" dirty="0">
                <a:cs typeface="Georgia"/>
              </a:rPr>
              <a:t>mparo Legal</a:t>
            </a:r>
            <a:r>
              <a:rPr sz="2800" b="1" spc="-5" dirty="0">
                <a:cs typeface="Georgia"/>
              </a:rPr>
              <a:t> </a:t>
            </a:r>
            <a:r>
              <a:rPr lang="pt-BR" sz="2800" b="1" spc="-5" dirty="0">
                <a:cs typeface="Georgia"/>
              </a:rPr>
              <a:t>para Elaboração da </a:t>
            </a:r>
            <a:r>
              <a:rPr sz="2800" b="1" dirty="0">
                <a:cs typeface="Georgia"/>
              </a:rPr>
              <a:t>LOA</a:t>
            </a:r>
            <a:endParaRPr lang="pt-BR" sz="2800" b="1" dirty="0">
              <a:cs typeface="Georgia"/>
            </a:endParaRPr>
          </a:p>
          <a:p>
            <a:pPr marL="589915" marR="448309" algn="ctr">
              <a:lnSpc>
                <a:spcPct val="100000"/>
              </a:lnSpc>
              <a:spcBef>
                <a:spcPts val="100"/>
              </a:spcBef>
            </a:pPr>
            <a:endParaRPr lang="pt-BR" sz="2800" b="1" dirty="0">
              <a:cs typeface="Georgia"/>
            </a:endParaRPr>
          </a:p>
          <a:p>
            <a:pPr marL="589915" marR="448309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cs typeface="Georgia"/>
              </a:rPr>
              <a:t>C</a:t>
            </a:r>
            <a:r>
              <a:rPr lang="pt-BR" sz="2800" b="1" spc="-5" dirty="0">
                <a:cs typeface="Georgia"/>
              </a:rPr>
              <a:t>onstituição da República</a:t>
            </a:r>
            <a:endParaRPr lang="pt-BR" sz="2800" b="1" spc="-10" dirty="0">
              <a:cs typeface="Georgia"/>
            </a:endParaRPr>
          </a:p>
          <a:p>
            <a:pPr marL="133985" algn="ctr">
              <a:lnSpc>
                <a:spcPct val="100000"/>
              </a:lnSpc>
            </a:pPr>
            <a:r>
              <a:rPr lang="pt-BR" sz="2600" spc="-10" dirty="0">
                <a:cs typeface="Georgia"/>
              </a:rPr>
              <a:t>Seção II, do Art. 165</a:t>
            </a:r>
            <a:endParaRPr sz="26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t-BR" sz="26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00" dirty="0"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sz="2600" b="1" spc="-5" dirty="0">
                <a:cs typeface="Georgia"/>
              </a:rPr>
              <a:t>Art. </a:t>
            </a:r>
            <a:r>
              <a:rPr sz="2600" b="1" dirty="0">
                <a:cs typeface="Georgia"/>
              </a:rPr>
              <a:t>165</a:t>
            </a:r>
            <a:r>
              <a:rPr lang="pt-BR" sz="2600" b="1" dirty="0">
                <a:cs typeface="Georgia"/>
              </a:rPr>
              <a:t>. </a:t>
            </a:r>
            <a:r>
              <a:rPr sz="2600" dirty="0">
                <a:cs typeface="Georgia"/>
              </a:rPr>
              <a:t>Leis</a:t>
            </a:r>
            <a:r>
              <a:rPr sz="2600" spc="-15" dirty="0">
                <a:cs typeface="Georgia"/>
              </a:rPr>
              <a:t> </a:t>
            </a:r>
            <a:r>
              <a:rPr sz="2600" spc="-5" dirty="0">
                <a:cs typeface="Georgia"/>
              </a:rPr>
              <a:t>de</a:t>
            </a:r>
            <a:r>
              <a:rPr sz="2600" spc="-15" dirty="0">
                <a:cs typeface="Georgia"/>
              </a:rPr>
              <a:t> </a:t>
            </a:r>
            <a:r>
              <a:rPr sz="2600" dirty="0">
                <a:cs typeface="Georgia"/>
              </a:rPr>
              <a:t>iniciativa</a:t>
            </a:r>
            <a:r>
              <a:rPr sz="2600" spc="-45" dirty="0">
                <a:cs typeface="Georgia"/>
              </a:rPr>
              <a:t> </a:t>
            </a:r>
            <a:r>
              <a:rPr sz="2600" spc="-5" dirty="0">
                <a:cs typeface="Georgia"/>
              </a:rPr>
              <a:t>do </a:t>
            </a:r>
            <a:r>
              <a:rPr sz="2600" dirty="0">
                <a:cs typeface="Georgia"/>
              </a:rPr>
              <a:t>Poder </a:t>
            </a:r>
            <a:r>
              <a:rPr sz="2600" spc="-5" dirty="0">
                <a:cs typeface="Georgia"/>
              </a:rPr>
              <a:t>Executivo</a:t>
            </a:r>
            <a:r>
              <a:rPr lang="pt-BR" sz="2600" spc="-30" dirty="0">
                <a:cs typeface="Georgia"/>
              </a:rPr>
              <a:t> </a:t>
            </a:r>
            <a:r>
              <a:rPr sz="2600" spc="-5" dirty="0">
                <a:cs typeface="Georgia"/>
              </a:rPr>
              <a:t>estabelecerão:</a:t>
            </a:r>
            <a:endParaRPr lang="pt-BR" sz="2600" spc="-5" dirty="0">
              <a:cs typeface="Georgia"/>
            </a:endParaRPr>
          </a:p>
          <a:p>
            <a:pPr marL="657225" indent="-571500">
              <a:lnSpc>
                <a:spcPct val="100000"/>
              </a:lnSpc>
              <a:buFont typeface="+mj-lt"/>
              <a:buAutoNum type="romanUcPeriod"/>
            </a:pPr>
            <a:r>
              <a:rPr sz="2600" dirty="0">
                <a:cs typeface="Georgia"/>
              </a:rPr>
              <a:t>o</a:t>
            </a:r>
            <a:r>
              <a:rPr sz="2600" spc="-15" dirty="0">
                <a:cs typeface="Georgia"/>
              </a:rPr>
              <a:t> </a:t>
            </a:r>
            <a:r>
              <a:rPr lang="pt-BR" sz="2600" spc="-15" dirty="0">
                <a:cs typeface="Georgia"/>
              </a:rPr>
              <a:t>p</a:t>
            </a:r>
            <a:r>
              <a:rPr sz="2600" dirty="0">
                <a:cs typeface="Georgia"/>
              </a:rPr>
              <a:t>lano</a:t>
            </a:r>
            <a:r>
              <a:rPr sz="2600" spc="-15" dirty="0">
                <a:cs typeface="Georgia"/>
              </a:rPr>
              <a:t> </a:t>
            </a:r>
            <a:r>
              <a:rPr lang="pt-BR" sz="2600" spc="-15" dirty="0">
                <a:cs typeface="Georgia"/>
              </a:rPr>
              <a:t>p</a:t>
            </a:r>
            <a:r>
              <a:rPr sz="2600" dirty="0">
                <a:cs typeface="Georgia"/>
              </a:rPr>
              <a:t>lurianual;</a:t>
            </a:r>
            <a:endParaRPr lang="pt-BR" sz="2600" dirty="0">
              <a:cs typeface="Georgia"/>
            </a:endParaRPr>
          </a:p>
          <a:p>
            <a:pPr marL="583565" indent="-571500">
              <a:lnSpc>
                <a:spcPct val="100000"/>
              </a:lnSpc>
              <a:buFont typeface="+mj-lt"/>
              <a:buAutoNum type="romanUcPeriod"/>
              <a:tabLst>
                <a:tab pos="358775" algn="l"/>
              </a:tabLst>
            </a:pPr>
            <a:r>
              <a:rPr sz="2600" dirty="0">
                <a:cs typeface="Georgia"/>
              </a:rPr>
              <a:t>as</a:t>
            </a:r>
            <a:r>
              <a:rPr sz="2600" spc="-5" dirty="0">
                <a:cs typeface="Georgia"/>
              </a:rPr>
              <a:t> </a:t>
            </a:r>
            <a:r>
              <a:rPr lang="pt-BR" sz="2600" spc="-5" dirty="0">
                <a:cs typeface="Georgia"/>
              </a:rPr>
              <a:t>d</a:t>
            </a:r>
            <a:r>
              <a:rPr sz="2600" spc="-5" dirty="0">
                <a:cs typeface="Georgia"/>
              </a:rPr>
              <a:t>iretrizes</a:t>
            </a:r>
            <a:r>
              <a:rPr sz="2600" spc="-35" dirty="0">
                <a:cs typeface="Georgia"/>
              </a:rPr>
              <a:t> </a:t>
            </a:r>
            <a:r>
              <a:rPr lang="pt-BR" sz="2600" spc="-35" dirty="0">
                <a:cs typeface="Georgia"/>
              </a:rPr>
              <a:t>o</a:t>
            </a:r>
            <a:r>
              <a:rPr sz="2600" spc="-5" dirty="0">
                <a:cs typeface="Georgia"/>
              </a:rPr>
              <a:t>rçamentárias;</a:t>
            </a:r>
            <a:endParaRPr sz="2600" dirty="0">
              <a:cs typeface="Georgia"/>
            </a:endParaRPr>
          </a:p>
          <a:p>
            <a:pPr marL="583566" indent="-571500">
              <a:lnSpc>
                <a:spcPct val="100000"/>
              </a:lnSpc>
              <a:spcBef>
                <a:spcPts val="5"/>
              </a:spcBef>
              <a:buFont typeface="+mj-lt"/>
              <a:buAutoNum type="romanUcPeriod"/>
              <a:tabLst>
                <a:tab pos="495934" algn="l"/>
              </a:tabLst>
            </a:pPr>
            <a:r>
              <a:rPr sz="2600" spc="-5" dirty="0">
                <a:cs typeface="Georgia"/>
              </a:rPr>
              <a:t>os</a:t>
            </a:r>
            <a:r>
              <a:rPr sz="2600" spc="-25" dirty="0">
                <a:cs typeface="Georgia"/>
              </a:rPr>
              <a:t> </a:t>
            </a:r>
            <a:r>
              <a:rPr lang="pt-BR" sz="2600" spc="-25" dirty="0">
                <a:cs typeface="Georgia"/>
              </a:rPr>
              <a:t>o</a:t>
            </a:r>
            <a:r>
              <a:rPr sz="2600" spc="-5" dirty="0">
                <a:cs typeface="Georgia"/>
              </a:rPr>
              <a:t>rçamentos</a:t>
            </a:r>
            <a:r>
              <a:rPr sz="2600" spc="-25" dirty="0">
                <a:cs typeface="Georgia"/>
              </a:rPr>
              <a:t> </a:t>
            </a:r>
            <a:r>
              <a:rPr lang="pt-BR" sz="2600" spc="-25" dirty="0">
                <a:cs typeface="Georgia"/>
              </a:rPr>
              <a:t>a</a:t>
            </a:r>
            <a:r>
              <a:rPr sz="2600" spc="-5" dirty="0">
                <a:cs typeface="Georgia"/>
              </a:rPr>
              <a:t>nuais.</a:t>
            </a:r>
            <a:endParaRPr lang="pt-BR" sz="2600" spc="-5" dirty="0"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imes New Roman"/>
                <a:cs typeface="Times New Roman"/>
              </a:rPr>
              <a:t>P</a:t>
            </a:r>
            <a:r>
              <a:rPr sz="1200" b="1" dirty="0">
                <a:latin typeface="Times New Roman"/>
                <a:cs typeface="Times New Roman"/>
              </a:rPr>
              <a:t>RE</a:t>
            </a:r>
            <a:r>
              <a:rPr sz="1200" b="1" spc="-15" dirty="0">
                <a:latin typeface="Times New Roman"/>
                <a:cs typeface="Times New Roman"/>
              </a:rPr>
              <a:t>F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5" dirty="0">
                <a:latin typeface="Times New Roman"/>
                <a:cs typeface="Times New Roman"/>
              </a:rPr>
              <a:t>ITU</a:t>
            </a:r>
            <a:r>
              <a:rPr sz="1200" b="1" spc="-10" dirty="0">
                <a:latin typeface="Times New Roman"/>
                <a:cs typeface="Times New Roman"/>
              </a:rPr>
              <a:t>R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MU</a:t>
            </a:r>
            <a:r>
              <a:rPr sz="1200" b="1" spc="-10" dirty="0">
                <a:latin typeface="Times New Roman"/>
                <a:cs typeface="Times New Roman"/>
              </a:rPr>
              <a:t>N</a:t>
            </a:r>
            <a:r>
              <a:rPr sz="1200" b="1" spc="-5" dirty="0">
                <a:latin typeface="Times New Roman"/>
                <a:cs typeface="Times New Roman"/>
              </a:rPr>
              <a:t>ICI</a:t>
            </a:r>
            <a:r>
              <a:rPr sz="1200" b="1" spc="-105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AL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0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AS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</a:t>
            </a:r>
            <a:r>
              <a:rPr sz="1200" b="1" spc="-95" dirty="0">
                <a:latin typeface="Times New Roman"/>
                <a:cs typeface="Times New Roman"/>
              </a:rPr>
              <a:t>A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RO </a:t>
            </a:r>
            <a:r>
              <a:rPr sz="1200" b="1" dirty="0">
                <a:latin typeface="Times New Roman"/>
                <a:cs typeface="Times New Roman"/>
              </a:rPr>
              <a:t>-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U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TENENTE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VIOT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I,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331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CENTRO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CNPJ: </a:t>
            </a:r>
            <a:r>
              <a:rPr sz="1200" b="1" dirty="0">
                <a:latin typeface="Times New Roman"/>
                <a:cs typeface="Times New Roman"/>
              </a:rPr>
              <a:t>23.245.806/0001-45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Telefone: </a:t>
            </a:r>
            <a:r>
              <a:rPr sz="1200" b="1" dirty="0">
                <a:latin typeface="Times New Roman"/>
                <a:cs typeface="Times New Roman"/>
              </a:rPr>
              <a:t>3371-</a:t>
            </a:r>
            <a:r>
              <a:rPr lang="pt-BR" sz="1200" b="1" dirty="0">
                <a:latin typeface="Times New Roman"/>
                <a:cs typeface="Times New Roman"/>
              </a:rPr>
              <a:t>5017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Site: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  <a:hlinkClick r:id="rId2"/>
              </a:rPr>
              <a:t>www.passaquatro.mg.gov.br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847" y="1684800"/>
            <a:ext cx="7775575" cy="1654810"/>
            <a:chOff x="934847" y="1684800"/>
            <a:chExt cx="7775575" cy="1654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8581" y="1684800"/>
              <a:ext cx="5160374" cy="2137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4847" y="1916811"/>
              <a:ext cx="7775575" cy="1422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23744" y="1859280"/>
              <a:ext cx="3720083" cy="679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38443" y="1859280"/>
              <a:ext cx="490727" cy="6797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27419" y="1859280"/>
              <a:ext cx="1014983" cy="6797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05100" y="2225040"/>
              <a:ext cx="1917192" cy="6797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16907" y="2225040"/>
              <a:ext cx="557784" cy="6797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71416" y="2225040"/>
              <a:ext cx="2491740" cy="67970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164805" y="3416808"/>
            <a:ext cx="7287259" cy="1298575"/>
            <a:chOff x="1164805" y="3416808"/>
            <a:chExt cx="7287259" cy="1298575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64805" y="3501009"/>
              <a:ext cx="7286663" cy="121437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91640" y="3416808"/>
              <a:ext cx="5492496" cy="5699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42760" y="3416808"/>
              <a:ext cx="469392" cy="5699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56119" y="3416808"/>
              <a:ext cx="891540" cy="56997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00272" y="3721608"/>
              <a:ext cx="1328927" cy="5699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87824" y="3721608"/>
              <a:ext cx="469391" cy="56997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99660" y="3721608"/>
              <a:ext cx="1036319" cy="56997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1187005" y="4879466"/>
            <a:ext cx="7334884" cy="1564005"/>
            <a:chOff x="1187005" y="4879466"/>
            <a:chExt cx="7334884" cy="1564005"/>
          </a:xfrm>
        </p:grpSpPr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87005" y="4879466"/>
              <a:ext cx="7334313" cy="156359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9923" y="5061203"/>
              <a:ext cx="4099560" cy="56997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98108" y="5061203"/>
              <a:ext cx="469391" cy="56997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09944" y="5061203"/>
              <a:ext cx="880872" cy="5699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47516" y="5366003"/>
              <a:ext cx="1328927" cy="56997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35067" y="5366003"/>
              <a:ext cx="469391" cy="56997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46903" y="5366003"/>
              <a:ext cx="1036320" cy="56997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839214" y="1934717"/>
            <a:ext cx="5941060" cy="485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5030" marR="944244" algn="ctr">
              <a:lnSpc>
                <a:spcPct val="100000"/>
              </a:lnSpc>
              <a:spcBef>
                <a:spcPts val="100"/>
              </a:spcBef>
            </a:pPr>
            <a:r>
              <a:rPr sz="2000" b="1" spc="195" dirty="0">
                <a:cs typeface="Cambria"/>
              </a:rPr>
              <a:t>PLANO</a:t>
            </a:r>
            <a:r>
              <a:rPr sz="2000" b="1" spc="270" dirty="0">
                <a:cs typeface="Cambria"/>
              </a:rPr>
              <a:t> </a:t>
            </a:r>
            <a:r>
              <a:rPr sz="2000" b="1" spc="200" dirty="0">
                <a:cs typeface="Cambria"/>
              </a:rPr>
              <a:t>PLURIANUAL</a:t>
            </a:r>
            <a:r>
              <a:rPr sz="2000" b="1" spc="275" dirty="0">
                <a:cs typeface="Cambria"/>
              </a:rPr>
              <a:t> </a:t>
            </a:r>
            <a:r>
              <a:rPr sz="2000" b="1" spc="-110" dirty="0">
                <a:cs typeface="Cambria"/>
              </a:rPr>
              <a:t>-</a:t>
            </a:r>
            <a:r>
              <a:rPr sz="2000" b="1" spc="270" dirty="0">
                <a:cs typeface="Cambria"/>
              </a:rPr>
              <a:t> </a:t>
            </a:r>
            <a:r>
              <a:rPr sz="2000" b="1" spc="150" dirty="0">
                <a:solidFill>
                  <a:srgbClr val="0D2BBD"/>
                </a:solidFill>
                <a:cs typeface="Cambria"/>
              </a:rPr>
              <a:t>PPA </a:t>
            </a:r>
            <a:r>
              <a:rPr sz="2000" b="1" spc="-515" dirty="0">
                <a:solidFill>
                  <a:srgbClr val="0D2BBD"/>
                </a:solidFill>
                <a:cs typeface="Cambria"/>
              </a:rPr>
              <a:t> </a:t>
            </a:r>
            <a:endParaRPr lang="pt-BR" sz="2000" b="1" spc="-515" dirty="0">
              <a:solidFill>
                <a:srgbClr val="0D2BBD"/>
              </a:solidFill>
              <a:cs typeface="Cambria"/>
            </a:endParaRPr>
          </a:p>
          <a:p>
            <a:pPr marL="875030" marR="944244" algn="ctr">
              <a:lnSpc>
                <a:spcPct val="100000"/>
              </a:lnSpc>
              <a:spcBef>
                <a:spcPts val="100"/>
              </a:spcBef>
            </a:pPr>
            <a:r>
              <a:rPr sz="2000" b="1" spc="254" dirty="0">
                <a:cs typeface="Cambria"/>
              </a:rPr>
              <a:t>04</a:t>
            </a:r>
            <a:r>
              <a:rPr lang="pt-BR" sz="2000" b="1" spc="254" dirty="0">
                <a:cs typeface="Cambria"/>
              </a:rPr>
              <a:t> ANOS</a:t>
            </a:r>
            <a:r>
              <a:rPr sz="2000" b="1" spc="285" dirty="0">
                <a:cs typeface="Cambria"/>
              </a:rPr>
              <a:t> </a:t>
            </a:r>
            <a:r>
              <a:rPr sz="2000" b="1" spc="275" dirty="0">
                <a:cs typeface="Cambria"/>
              </a:rPr>
              <a:t>ANOS </a:t>
            </a:r>
            <a:r>
              <a:rPr sz="2000" b="1" spc="315" dirty="0">
                <a:cs typeface="Trebuchet MS"/>
              </a:rPr>
              <a:t>–</a:t>
            </a:r>
            <a:r>
              <a:rPr sz="2000" b="1" spc="70" dirty="0">
                <a:cs typeface="Trebuchet MS"/>
              </a:rPr>
              <a:t> </a:t>
            </a:r>
            <a:r>
              <a:rPr sz="2000" b="1" spc="250" dirty="0">
                <a:cs typeface="Cambria"/>
              </a:rPr>
              <a:t>2022</a:t>
            </a:r>
            <a:r>
              <a:rPr sz="2000" b="1" spc="300" dirty="0">
                <a:cs typeface="Cambria"/>
              </a:rPr>
              <a:t> </a:t>
            </a:r>
            <a:r>
              <a:rPr sz="2000" b="1" spc="250" dirty="0">
                <a:cs typeface="Cambria"/>
              </a:rPr>
              <a:t>A</a:t>
            </a:r>
            <a:r>
              <a:rPr sz="2000" b="1" spc="265" dirty="0">
                <a:cs typeface="Cambria"/>
              </a:rPr>
              <a:t> </a:t>
            </a:r>
            <a:r>
              <a:rPr sz="2000" b="1" spc="250" dirty="0">
                <a:cs typeface="Cambria"/>
              </a:rPr>
              <a:t>2025</a:t>
            </a:r>
            <a:endParaRPr sz="2000" b="1" dirty="0">
              <a:cs typeface="Cambria"/>
            </a:endParaRPr>
          </a:p>
          <a:p>
            <a:pPr marL="26670" algn="ctr">
              <a:lnSpc>
                <a:spcPts val="2360"/>
              </a:lnSpc>
            </a:pPr>
            <a:r>
              <a:rPr sz="2000" b="1" spc="-5" dirty="0">
                <a:solidFill>
                  <a:srgbClr val="0D2BBD"/>
                </a:solidFill>
                <a:cs typeface="Arial Black"/>
              </a:rPr>
              <a:t>Planejar</a:t>
            </a:r>
            <a:endParaRPr sz="2000" b="1" dirty="0">
              <a:cs typeface="Arial Black"/>
            </a:endParaRPr>
          </a:p>
          <a:p>
            <a:pPr marL="25400" algn="ctr">
              <a:lnSpc>
                <a:spcPct val="100000"/>
              </a:lnSpc>
            </a:pPr>
            <a:r>
              <a:rPr sz="2000" b="1" dirty="0">
                <a:solidFill>
                  <a:srgbClr val="0D2BBD"/>
                </a:solidFill>
                <a:cs typeface="Arial Black"/>
              </a:rPr>
              <a:t>Prazo:</a:t>
            </a:r>
            <a:r>
              <a:rPr sz="2000" b="1" spc="-40" dirty="0">
                <a:solidFill>
                  <a:srgbClr val="0D2BBD"/>
                </a:solidFill>
                <a:cs typeface="Arial Black"/>
              </a:rPr>
              <a:t> </a:t>
            </a:r>
            <a:r>
              <a:rPr sz="2000" b="1" spc="-5" dirty="0">
                <a:solidFill>
                  <a:srgbClr val="0D2BBD"/>
                </a:solidFill>
                <a:cs typeface="Arial Black"/>
              </a:rPr>
              <a:t>3</a:t>
            </a:r>
            <a:r>
              <a:rPr lang="pt-BR" sz="2000" b="1" spc="-5" dirty="0">
                <a:solidFill>
                  <a:srgbClr val="0D2BBD"/>
                </a:solidFill>
                <a:cs typeface="Arial Black"/>
              </a:rPr>
              <a:t>1</a:t>
            </a:r>
            <a:r>
              <a:rPr sz="2000" b="1" spc="-5" dirty="0">
                <a:solidFill>
                  <a:srgbClr val="0D2BBD"/>
                </a:solidFill>
                <a:cs typeface="Arial Black"/>
              </a:rPr>
              <a:t>/08/2021</a:t>
            </a:r>
            <a:endParaRPr sz="2000" b="1" dirty="0">
              <a:cs typeface="Arial Black"/>
            </a:endParaRPr>
          </a:p>
          <a:p>
            <a:pPr marL="12065" marR="5080" algn="ctr">
              <a:lnSpc>
                <a:spcPct val="100000"/>
              </a:lnSpc>
              <a:spcBef>
                <a:spcPts val="1635"/>
              </a:spcBef>
            </a:pPr>
            <a:r>
              <a:rPr sz="2000" b="1" spc="200" dirty="0">
                <a:cs typeface="Cambria"/>
              </a:rPr>
              <a:t>LEI</a:t>
            </a:r>
            <a:r>
              <a:rPr sz="2000" b="1" spc="210" dirty="0">
                <a:cs typeface="Cambria"/>
              </a:rPr>
              <a:t> </a:t>
            </a:r>
            <a:r>
              <a:rPr sz="2000" b="1" spc="240" dirty="0">
                <a:cs typeface="Cambria"/>
              </a:rPr>
              <a:t>DE</a:t>
            </a:r>
            <a:r>
              <a:rPr sz="2000" b="1" spc="215" dirty="0">
                <a:cs typeface="Cambria"/>
              </a:rPr>
              <a:t> </a:t>
            </a:r>
            <a:r>
              <a:rPr sz="2000" b="1" spc="225" dirty="0">
                <a:cs typeface="Cambria"/>
              </a:rPr>
              <a:t>DIRETRIZES</a:t>
            </a:r>
            <a:r>
              <a:rPr sz="2000" b="1" spc="200" dirty="0">
                <a:cs typeface="Cambria"/>
              </a:rPr>
              <a:t> </a:t>
            </a:r>
            <a:r>
              <a:rPr sz="2000" b="1" spc="210" dirty="0">
                <a:cs typeface="Cambria"/>
              </a:rPr>
              <a:t>ORÇAMENTÁRIAS</a:t>
            </a:r>
            <a:r>
              <a:rPr sz="2000" b="1" spc="185" dirty="0">
                <a:cs typeface="Cambria"/>
              </a:rPr>
              <a:t> </a:t>
            </a:r>
            <a:r>
              <a:rPr sz="2000" b="1" spc="265" dirty="0">
                <a:cs typeface="Trebuchet MS"/>
              </a:rPr>
              <a:t>–</a:t>
            </a:r>
            <a:r>
              <a:rPr sz="2000" b="1" spc="65" dirty="0">
                <a:cs typeface="Trebuchet MS"/>
              </a:rPr>
              <a:t> </a:t>
            </a:r>
            <a:r>
              <a:rPr sz="2000" b="1" spc="185" dirty="0">
                <a:solidFill>
                  <a:srgbClr val="0D2BBD"/>
                </a:solidFill>
                <a:cs typeface="Cambria"/>
              </a:rPr>
              <a:t>LDO </a:t>
            </a:r>
            <a:r>
              <a:rPr sz="2000" b="1" spc="-425" dirty="0">
                <a:solidFill>
                  <a:srgbClr val="0D2BBD"/>
                </a:solidFill>
                <a:cs typeface="Cambria"/>
              </a:rPr>
              <a:t> </a:t>
            </a:r>
            <a:r>
              <a:rPr sz="2000" b="1" spc="190" dirty="0">
                <a:cs typeface="Cambria"/>
              </a:rPr>
              <a:t>ANUAL </a:t>
            </a:r>
            <a:r>
              <a:rPr sz="2000" b="1" spc="265" dirty="0">
                <a:cs typeface="Trebuchet MS"/>
              </a:rPr>
              <a:t>–</a:t>
            </a:r>
            <a:r>
              <a:rPr sz="2000" b="1" spc="60" dirty="0">
                <a:cs typeface="Trebuchet MS"/>
              </a:rPr>
              <a:t> </a:t>
            </a:r>
            <a:r>
              <a:rPr sz="2000" b="1" spc="215" dirty="0">
                <a:cs typeface="Cambria"/>
              </a:rPr>
              <a:t>202</a:t>
            </a:r>
            <a:r>
              <a:rPr lang="pt-BR" sz="2000" b="1" spc="215" dirty="0">
                <a:cs typeface="Cambria"/>
              </a:rPr>
              <a:t>5</a:t>
            </a:r>
            <a:endParaRPr sz="2000" b="1" dirty="0">
              <a:cs typeface="Cambria"/>
            </a:endParaRPr>
          </a:p>
          <a:p>
            <a:pPr marL="1640205" marR="1634489" algn="ctr">
              <a:lnSpc>
                <a:spcPts val="2400"/>
              </a:lnSpc>
              <a:spcBef>
                <a:spcPts val="20"/>
              </a:spcBef>
            </a:pPr>
            <a:r>
              <a:rPr sz="2000" b="1" dirty="0">
                <a:solidFill>
                  <a:srgbClr val="0D2BBD"/>
                </a:solidFill>
                <a:cs typeface="Arial Black"/>
              </a:rPr>
              <a:t>Orie</a:t>
            </a:r>
            <a:r>
              <a:rPr sz="2000" b="1" spc="-10" dirty="0">
                <a:solidFill>
                  <a:srgbClr val="0D2BBD"/>
                </a:solidFill>
                <a:cs typeface="Arial Black"/>
              </a:rPr>
              <a:t>n</a:t>
            </a:r>
            <a:r>
              <a:rPr sz="2000" b="1" dirty="0">
                <a:solidFill>
                  <a:srgbClr val="0D2BBD"/>
                </a:solidFill>
                <a:cs typeface="Arial Black"/>
              </a:rPr>
              <a:t>t</a:t>
            </a:r>
            <a:r>
              <a:rPr sz="2000" b="1" spc="-10" dirty="0">
                <a:solidFill>
                  <a:srgbClr val="0D2BBD"/>
                </a:solidFill>
                <a:cs typeface="Arial Black"/>
              </a:rPr>
              <a:t>a</a:t>
            </a:r>
            <a:r>
              <a:rPr sz="2000" b="1" dirty="0">
                <a:solidFill>
                  <a:srgbClr val="0D2BBD"/>
                </a:solidFill>
                <a:cs typeface="Arial Black"/>
              </a:rPr>
              <a:t>r</a:t>
            </a:r>
            <a:r>
              <a:rPr sz="2000" b="1" spc="-10" dirty="0">
                <a:solidFill>
                  <a:srgbClr val="0D2BBD"/>
                </a:solidFill>
                <a:cs typeface="Arial Black"/>
              </a:rPr>
              <a:t>/</a:t>
            </a:r>
            <a:r>
              <a:rPr sz="2000" b="1" dirty="0">
                <a:solidFill>
                  <a:srgbClr val="0D2BBD"/>
                </a:solidFill>
                <a:cs typeface="Arial Black"/>
              </a:rPr>
              <a:t>Di</a:t>
            </a:r>
            <a:r>
              <a:rPr sz="2000" b="1" spc="35" dirty="0">
                <a:solidFill>
                  <a:srgbClr val="0D2BBD"/>
                </a:solidFill>
                <a:cs typeface="Arial Black"/>
              </a:rPr>
              <a:t>r</a:t>
            </a:r>
            <a:r>
              <a:rPr sz="2000" b="1" dirty="0">
                <a:solidFill>
                  <a:srgbClr val="0D2BBD"/>
                </a:solidFill>
                <a:cs typeface="Arial Black"/>
              </a:rPr>
              <a:t>e</a:t>
            </a:r>
            <a:r>
              <a:rPr sz="2000" b="1" spc="-10" dirty="0">
                <a:solidFill>
                  <a:srgbClr val="0D2BBD"/>
                </a:solidFill>
                <a:cs typeface="Arial Black"/>
              </a:rPr>
              <a:t>c</a:t>
            </a:r>
            <a:r>
              <a:rPr sz="2000" b="1" dirty="0">
                <a:solidFill>
                  <a:srgbClr val="0D2BBD"/>
                </a:solidFill>
                <a:cs typeface="Arial Black"/>
              </a:rPr>
              <a:t>ion</a:t>
            </a:r>
            <a:r>
              <a:rPr sz="2000" b="1" spc="-10" dirty="0">
                <a:solidFill>
                  <a:srgbClr val="0D2BBD"/>
                </a:solidFill>
                <a:cs typeface="Arial Black"/>
              </a:rPr>
              <a:t>a</a:t>
            </a:r>
            <a:r>
              <a:rPr sz="2000" b="1" dirty="0">
                <a:solidFill>
                  <a:srgbClr val="0D2BBD"/>
                </a:solidFill>
                <a:cs typeface="Arial Black"/>
              </a:rPr>
              <a:t>r  Prazo:</a:t>
            </a:r>
            <a:r>
              <a:rPr sz="2000" b="1" spc="-30" dirty="0">
                <a:solidFill>
                  <a:srgbClr val="0D2BBD"/>
                </a:solidFill>
                <a:cs typeface="Arial Black"/>
              </a:rPr>
              <a:t> </a:t>
            </a:r>
            <a:r>
              <a:rPr sz="2000" b="1" spc="-5" dirty="0">
                <a:solidFill>
                  <a:srgbClr val="0D2BBD"/>
                </a:solidFill>
                <a:cs typeface="Arial Black"/>
              </a:rPr>
              <a:t>15/04/202</a:t>
            </a:r>
            <a:r>
              <a:rPr lang="pt-BR" sz="2000" b="1" spc="-5" dirty="0">
                <a:solidFill>
                  <a:srgbClr val="0D2BBD"/>
                </a:solidFill>
                <a:cs typeface="Arial Black"/>
              </a:rPr>
              <a:t>4</a:t>
            </a:r>
            <a:endParaRPr sz="2000" b="1" dirty="0">
              <a:cs typeface="Arial Blac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 b="1" dirty="0">
              <a:cs typeface="Arial Black"/>
            </a:endParaRPr>
          </a:p>
          <a:p>
            <a:pPr marL="760095" marR="662305" algn="ctr">
              <a:lnSpc>
                <a:spcPct val="100000"/>
              </a:lnSpc>
            </a:pPr>
            <a:r>
              <a:rPr sz="2000" b="1" spc="200" dirty="0">
                <a:cs typeface="Cambria"/>
              </a:rPr>
              <a:t>LEI</a:t>
            </a:r>
            <a:r>
              <a:rPr sz="2000" b="1" spc="204" dirty="0">
                <a:cs typeface="Cambria"/>
              </a:rPr>
              <a:t> </a:t>
            </a:r>
            <a:r>
              <a:rPr sz="2000" b="1" spc="195" dirty="0">
                <a:cs typeface="Cambria"/>
              </a:rPr>
              <a:t>ORÇAMENTÁRIA</a:t>
            </a:r>
            <a:r>
              <a:rPr sz="2000" b="1" spc="185" dirty="0">
                <a:cs typeface="Cambria"/>
              </a:rPr>
              <a:t> </a:t>
            </a:r>
            <a:r>
              <a:rPr sz="2000" b="1" spc="190" dirty="0">
                <a:cs typeface="Cambria"/>
              </a:rPr>
              <a:t>ANUAL </a:t>
            </a:r>
            <a:r>
              <a:rPr sz="2000" b="1" spc="265" dirty="0">
                <a:cs typeface="Trebuchet MS"/>
              </a:rPr>
              <a:t>–</a:t>
            </a:r>
            <a:r>
              <a:rPr sz="2000" b="1" spc="50" dirty="0">
                <a:cs typeface="Trebuchet MS"/>
              </a:rPr>
              <a:t> </a:t>
            </a:r>
            <a:r>
              <a:rPr sz="2000" b="1" spc="200" dirty="0">
                <a:solidFill>
                  <a:srgbClr val="0D2BBD"/>
                </a:solidFill>
                <a:cs typeface="Cambria"/>
              </a:rPr>
              <a:t>LOA </a:t>
            </a:r>
            <a:r>
              <a:rPr sz="2000" b="1" spc="-425" dirty="0">
                <a:solidFill>
                  <a:srgbClr val="0D2BBD"/>
                </a:solidFill>
                <a:cs typeface="Cambria"/>
              </a:rPr>
              <a:t> </a:t>
            </a:r>
            <a:r>
              <a:rPr sz="2000" b="1" spc="190" dirty="0">
                <a:cs typeface="Cambria"/>
              </a:rPr>
              <a:t>ANUAL </a:t>
            </a:r>
            <a:r>
              <a:rPr sz="2000" b="1" spc="265" dirty="0">
                <a:cs typeface="Trebuchet MS"/>
              </a:rPr>
              <a:t>–</a:t>
            </a:r>
            <a:r>
              <a:rPr sz="2000" b="1" spc="60" dirty="0">
                <a:cs typeface="Trebuchet MS"/>
              </a:rPr>
              <a:t> </a:t>
            </a:r>
            <a:r>
              <a:rPr sz="2000" b="1" spc="215" dirty="0">
                <a:cs typeface="Cambria"/>
              </a:rPr>
              <a:t>202</a:t>
            </a:r>
            <a:r>
              <a:rPr lang="pt-BR" sz="2000" b="1" spc="215" dirty="0">
                <a:cs typeface="Cambria"/>
              </a:rPr>
              <a:t>5</a:t>
            </a:r>
            <a:endParaRPr sz="2000" b="1" dirty="0">
              <a:cs typeface="Cambria"/>
            </a:endParaRPr>
          </a:p>
          <a:p>
            <a:pPr marL="1915795" marR="1818639" indent="535940">
              <a:lnSpc>
                <a:spcPts val="2160"/>
              </a:lnSpc>
              <a:spcBef>
                <a:spcPts val="35"/>
              </a:spcBef>
            </a:pPr>
            <a:r>
              <a:rPr sz="1800" b="1" spc="-10" dirty="0">
                <a:solidFill>
                  <a:srgbClr val="0D2BBD"/>
                </a:solidFill>
                <a:cs typeface="Arial Black"/>
              </a:rPr>
              <a:t>Executar </a:t>
            </a:r>
            <a:r>
              <a:rPr sz="1800" b="1" spc="-5" dirty="0">
                <a:solidFill>
                  <a:srgbClr val="0D2BBD"/>
                </a:solidFill>
                <a:cs typeface="Arial Black"/>
              </a:rPr>
              <a:t> </a:t>
            </a:r>
            <a:r>
              <a:rPr sz="1800" b="1" dirty="0">
                <a:solidFill>
                  <a:srgbClr val="0D2BBD"/>
                </a:solidFill>
                <a:cs typeface="Arial Black"/>
              </a:rPr>
              <a:t>Prazo:</a:t>
            </a:r>
            <a:r>
              <a:rPr sz="1800" b="1" spc="-105" dirty="0">
                <a:solidFill>
                  <a:srgbClr val="0D2BBD"/>
                </a:solidFill>
                <a:cs typeface="Arial Black"/>
              </a:rPr>
              <a:t> </a:t>
            </a:r>
            <a:r>
              <a:rPr lang="pt-BR" sz="1800" b="1" spc="-105" dirty="0">
                <a:solidFill>
                  <a:srgbClr val="0D2BBD"/>
                </a:solidFill>
                <a:cs typeface="Arial Black"/>
              </a:rPr>
              <a:t> 	</a:t>
            </a:r>
            <a:r>
              <a:rPr sz="1800" b="1" dirty="0">
                <a:solidFill>
                  <a:srgbClr val="0D2BBD"/>
                </a:solidFill>
                <a:cs typeface="Arial Black"/>
              </a:rPr>
              <a:t>3</a:t>
            </a:r>
            <a:r>
              <a:rPr lang="pt-BR" sz="1800" b="1" dirty="0">
                <a:solidFill>
                  <a:srgbClr val="0D2BBD"/>
                </a:solidFill>
                <a:cs typeface="Arial Black"/>
              </a:rPr>
              <a:t>1</a:t>
            </a:r>
            <a:r>
              <a:rPr sz="1800" b="1" dirty="0">
                <a:solidFill>
                  <a:srgbClr val="0D2BBD"/>
                </a:solidFill>
                <a:cs typeface="Arial Black"/>
              </a:rPr>
              <a:t>/08/202</a:t>
            </a:r>
            <a:r>
              <a:rPr lang="pt-BR" sz="1800" b="1" dirty="0">
                <a:solidFill>
                  <a:srgbClr val="0D2BBD"/>
                </a:solidFill>
                <a:cs typeface="Arial Black"/>
              </a:rPr>
              <a:t>4</a:t>
            </a:r>
            <a:endParaRPr sz="1800" b="1" dirty="0">
              <a:cs typeface="Arial Black"/>
            </a:endParaRPr>
          </a:p>
          <a:p>
            <a:pPr marL="89535" algn="ctr">
              <a:lnSpc>
                <a:spcPct val="100000"/>
              </a:lnSpc>
              <a:spcBef>
                <a:spcPts val="1610"/>
              </a:spcBef>
            </a:pPr>
            <a:r>
              <a:rPr sz="1800" b="1" spc="-10" dirty="0">
                <a:cs typeface="Arial Black"/>
              </a:rPr>
              <a:t>Políticas</a:t>
            </a:r>
            <a:r>
              <a:rPr sz="1800" b="1" spc="-15" dirty="0">
                <a:cs typeface="Arial Black"/>
              </a:rPr>
              <a:t> </a:t>
            </a:r>
            <a:r>
              <a:rPr sz="1800" b="1" dirty="0">
                <a:cs typeface="Arial Black"/>
              </a:rPr>
              <a:t>públicas</a:t>
            </a:r>
            <a:r>
              <a:rPr sz="1800" b="1" spc="-20" dirty="0">
                <a:cs typeface="Arial Black"/>
              </a:rPr>
              <a:t> </a:t>
            </a:r>
            <a:r>
              <a:rPr sz="1800" b="1" dirty="0">
                <a:cs typeface="Arial Black"/>
              </a:rPr>
              <a:t>e</a:t>
            </a:r>
            <a:r>
              <a:rPr sz="1800" b="1" spc="-15" dirty="0">
                <a:cs typeface="Arial Black"/>
              </a:rPr>
              <a:t> </a:t>
            </a:r>
            <a:r>
              <a:rPr sz="1800" b="1" spc="10" dirty="0">
                <a:cs typeface="Arial Black"/>
              </a:rPr>
              <a:t>programas</a:t>
            </a:r>
            <a:r>
              <a:rPr sz="1800" b="1" spc="-20" dirty="0">
                <a:cs typeface="Arial Black"/>
              </a:rPr>
              <a:t> </a:t>
            </a:r>
            <a:r>
              <a:rPr sz="1800" b="1" dirty="0">
                <a:cs typeface="Arial Black"/>
              </a:rPr>
              <a:t>de</a:t>
            </a:r>
            <a:r>
              <a:rPr sz="1800" b="1" spc="-15" dirty="0">
                <a:cs typeface="Arial Black"/>
              </a:rPr>
              <a:t> </a:t>
            </a:r>
            <a:r>
              <a:rPr sz="1800" b="1" spc="-5" dirty="0">
                <a:cs typeface="Arial Black"/>
              </a:rPr>
              <a:t>governo</a:t>
            </a:r>
            <a:endParaRPr sz="1800" b="1" dirty="0">
              <a:cs typeface="Arial Black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406523" y="5513577"/>
            <a:ext cx="4547235" cy="723900"/>
          </a:xfrm>
          <a:custGeom>
            <a:avLst/>
            <a:gdLst/>
            <a:ahLst/>
            <a:cxnLst/>
            <a:rect l="l" t="t" r="r" b="b"/>
            <a:pathLst>
              <a:path w="4547234" h="723900">
                <a:moveTo>
                  <a:pt x="509270" y="723760"/>
                </a:moveTo>
                <a:lnTo>
                  <a:pt x="508711" y="717080"/>
                </a:lnTo>
                <a:lnTo>
                  <a:pt x="501142" y="624992"/>
                </a:lnTo>
                <a:lnTo>
                  <a:pt x="500888" y="621499"/>
                </a:lnTo>
                <a:lnTo>
                  <a:pt x="497713" y="618896"/>
                </a:lnTo>
                <a:lnTo>
                  <a:pt x="490728" y="619480"/>
                </a:lnTo>
                <a:lnTo>
                  <a:pt x="488188" y="622541"/>
                </a:lnTo>
                <a:lnTo>
                  <a:pt x="488442" y="626046"/>
                </a:lnTo>
                <a:lnTo>
                  <a:pt x="493852" y="690689"/>
                </a:lnTo>
                <a:lnTo>
                  <a:pt x="10414" y="0"/>
                </a:lnTo>
                <a:lnTo>
                  <a:pt x="0" y="7239"/>
                </a:lnTo>
                <a:lnTo>
                  <a:pt x="483323" y="697814"/>
                </a:lnTo>
                <a:lnTo>
                  <a:pt x="424688" y="670725"/>
                </a:lnTo>
                <a:lnTo>
                  <a:pt x="421386" y="669264"/>
                </a:lnTo>
                <a:lnTo>
                  <a:pt x="417703" y="670648"/>
                </a:lnTo>
                <a:lnTo>
                  <a:pt x="416179" y="673836"/>
                </a:lnTo>
                <a:lnTo>
                  <a:pt x="414782" y="677024"/>
                </a:lnTo>
                <a:lnTo>
                  <a:pt x="416179" y="680796"/>
                </a:lnTo>
                <a:lnTo>
                  <a:pt x="509270" y="723760"/>
                </a:lnTo>
                <a:close/>
              </a:path>
              <a:path w="4547234" h="723900">
                <a:moveTo>
                  <a:pt x="4547235" y="150926"/>
                </a:moveTo>
                <a:lnTo>
                  <a:pt x="4536313" y="144411"/>
                </a:lnTo>
                <a:lnTo>
                  <a:pt x="4210316" y="689495"/>
                </a:lnTo>
                <a:lnTo>
                  <a:pt x="4211066" y="624801"/>
                </a:lnTo>
                <a:lnTo>
                  <a:pt x="4211066" y="621296"/>
                </a:lnTo>
                <a:lnTo>
                  <a:pt x="4208272" y="618413"/>
                </a:lnTo>
                <a:lnTo>
                  <a:pt x="4201274" y="618337"/>
                </a:lnTo>
                <a:lnTo>
                  <a:pt x="4198366" y="621157"/>
                </a:lnTo>
                <a:lnTo>
                  <a:pt x="4198353" y="624801"/>
                </a:lnTo>
                <a:lnTo>
                  <a:pt x="4197223" y="723760"/>
                </a:lnTo>
                <a:lnTo>
                  <a:pt x="4210939" y="716203"/>
                </a:lnTo>
                <a:lnTo>
                  <a:pt x="4287139" y="674217"/>
                </a:lnTo>
                <a:lnTo>
                  <a:pt x="4288282" y="670356"/>
                </a:lnTo>
                <a:lnTo>
                  <a:pt x="4286504" y="667283"/>
                </a:lnTo>
                <a:lnTo>
                  <a:pt x="4284853" y="664222"/>
                </a:lnTo>
                <a:lnTo>
                  <a:pt x="4281043" y="663105"/>
                </a:lnTo>
                <a:lnTo>
                  <a:pt x="4277868" y="664794"/>
                </a:lnTo>
                <a:lnTo>
                  <a:pt x="4221213" y="696036"/>
                </a:lnTo>
                <a:lnTo>
                  <a:pt x="4547235" y="150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imes New Roman"/>
                <a:cs typeface="Times New Roman"/>
              </a:rPr>
              <a:t>P</a:t>
            </a:r>
            <a:r>
              <a:rPr sz="1200" b="1" dirty="0">
                <a:latin typeface="Times New Roman"/>
                <a:cs typeface="Times New Roman"/>
              </a:rPr>
              <a:t>RE</a:t>
            </a:r>
            <a:r>
              <a:rPr sz="1200" b="1" spc="-15" dirty="0">
                <a:latin typeface="Times New Roman"/>
                <a:cs typeface="Times New Roman"/>
              </a:rPr>
              <a:t>F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5" dirty="0">
                <a:latin typeface="Times New Roman"/>
                <a:cs typeface="Times New Roman"/>
              </a:rPr>
              <a:t>ITU</a:t>
            </a:r>
            <a:r>
              <a:rPr sz="1200" b="1" spc="-10" dirty="0">
                <a:latin typeface="Times New Roman"/>
                <a:cs typeface="Times New Roman"/>
              </a:rPr>
              <a:t>R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MU</a:t>
            </a:r>
            <a:r>
              <a:rPr sz="1200" b="1" spc="-10" dirty="0">
                <a:latin typeface="Times New Roman"/>
                <a:cs typeface="Times New Roman"/>
              </a:rPr>
              <a:t>N</a:t>
            </a:r>
            <a:r>
              <a:rPr sz="1200" b="1" spc="-5" dirty="0">
                <a:latin typeface="Times New Roman"/>
                <a:cs typeface="Times New Roman"/>
              </a:rPr>
              <a:t>ICI</a:t>
            </a:r>
            <a:r>
              <a:rPr sz="1200" b="1" spc="-105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AL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0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AS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</a:t>
            </a:r>
            <a:r>
              <a:rPr sz="1200" b="1" spc="-95" dirty="0">
                <a:latin typeface="Times New Roman"/>
                <a:cs typeface="Times New Roman"/>
              </a:rPr>
              <a:t>A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RO </a:t>
            </a:r>
            <a:r>
              <a:rPr sz="1200" b="1" dirty="0">
                <a:latin typeface="Times New Roman"/>
                <a:cs typeface="Times New Roman"/>
              </a:rPr>
              <a:t>-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U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TENENTE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VIOT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I,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331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CENTRO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CNPJ: </a:t>
            </a:r>
            <a:r>
              <a:rPr sz="1200" b="1" dirty="0">
                <a:latin typeface="Times New Roman"/>
                <a:cs typeface="Times New Roman"/>
              </a:rPr>
              <a:t>23.245.806/0001-45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Telefone: </a:t>
            </a:r>
            <a:r>
              <a:rPr sz="1200" b="1" dirty="0">
                <a:latin typeface="Times New Roman"/>
                <a:cs typeface="Times New Roman"/>
              </a:rPr>
              <a:t>3371-</a:t>
            </a:r>
            <a:r>
              <a:rPr lang="pt-BR" sz="1200" b="1" dirty="0">
                <a:latin typeface="Times New Roman"/>
                <a:cs typeface="Times New Roman"/>
              </a:rPr>
              <a:t>5017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Site: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  <a:hlinkClick r:id="rId22"/>
              </a:rPr>
              <a:t>www.passaquatro.mg.gov.br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imes New Roman"/>
                <a:cs typeface="Times New Roman"/>
              </a:rPr>
              <a:t>P</a:t>
            </a:r>
            <a:r>
              <a:rPr sz="1200" b="1" dirty="0">
                <a:latin typeface="Times New Roman"/>
                <a:cs typeface="Times New Roman"/>
              </a:rPr>
              <a:t>RE</a:t>
            </a:r>
            <a:r>
              <a:rPr sz="1200" b="1" spc="-15" dirty="0">
                <a:latin typeface="Times New Roman"/>
                <a:cs typeface="Times New Roman"/>
              </a:rPr>
              <a:t>F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5" dirty="0">
                <a:latin typeface="Times New Roman"/>
                <a:cs typeface="Times New Roman"/>
              </a:rPr>
              <a:t>ITU</a:t>
            </a:r>
            <a:r>
              <a:rPr sz="1200" b="1" spc="-10" dirty="0">
                <a:latin typeface="Times New Roman"/>
                <a:cs typeface="Times New Roman"/>
              </a:rPr>
              <a:t>R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MU</a:t>
            </a:r>
            <a:r>
              <a:rPr sz="1200" b="1" spc="-10" dirty="0">
                <a:latin typeface="Times New Roman"/>
                <a:cs typeface="Times New Roman"/>
              </a:rPr>
              <a:t>N</a:t>
            </a:r>
            <a:r>
              <a:rPr sz="1200" b="1" spc="-5" dirty="0">
                <a:latin typeface="Times New Roman"/>
                <a:cs typeface="Times New Roman"/>
              </a:rPr>
              <a:t>ICI</a:t>
            </a:r>
            <a:r>
              <a:rPr sz="1200" b="1" spc="-105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AL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0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AS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</a:t>
            </a:r>
            <a:r>
              <a:rPr sz="1200" b="1" spc="-95" dirty="0">
                <a:latin typeface="Times New Roman"/>
                <a:cs typeface="Times New Roman"/>
              </a:rPr>
              <a:t>A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RO </a:t>
            </a:r>
            <a:r>
              <a:rPr sz="1200" b="1" dirty="0">
                <a:latin typeface="Times New Roman"/>
                <a:cs typeface="Times New Roman"/>
              </a:rPr>
              <a:t>-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U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TENENTE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VIOT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I,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331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CENTRO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CNPJ: </a:t>
            </a:r>
            <a:r>
              <a:rPr sz="1200" b="1" dirty="0">
                <a:latin typeface="Times New Roman"/>
                <a:cs typeface="Times New Roman"/>
              </a:rPr>
              <a:t>23.245.806/0001-45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Telefone: </a:t>
            </a:r>
            <a:r>
              <a:rPr sz="1200" b="1" dirty="0">
                <a:latin typeface="Times New Roman"/>
                <a:cs typeface="Times New Roman"/>
              </a:rPr>
              <a:t>3371-</a:t>
            </a:r>
            <a:r>
              <a:rPr lang="pt-BR" sz="1200" b="1" dirty="0">
                <a:latin typeface="Times New Roman"/>
                <a:cs typeface="Times New Roman"/>
              </a:rPr>
              <a:t>5017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Site: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  <a:hlinkClick r:id="rId2"/>
              </a:rPr>
              <a:t>www.passaquatro.mg.gov.br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104ADD24-90DA-3096-AC09-EBB1BA9AD215}"/>
              </a:ext>
            </a:extLst>
          </p:cNvPr>
          <p:cNvSpPr txBox="1"/>
          <p:nvPr/>
        </p:nvSpPr>
        <p:spPr>
          <a:xfrm>
            <a:off x="914400" y="1842460"/>
            <a:ext cx="769620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pt-BR" altLang="pt-BR" sz="2800" b="1" dirty="0">
                <a:cs typeface="Times New Roman" panose="02020603050405020304" pitchFamily="18" charset="0"/>
              </a:rPr>
              <a:t>ORÇAMENTO</a:t>
            </a:r>
          </a:p>
          <a:p>
            <a:pPr algn="ctr" eaLnBrk="1" hangingPunct="1">
              <a:buFontTx/>
              <a:buNone/>
            </a:pPr>
            <a:endParaRPr lang="pt-BR" altLang="pt-BR" sz="2600" b="1" dirty="0"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600" dirty="0"/>
              <a:t> </a:t>
            </a:r>
            <a:r>
              <a:rPr lang="pt-BR" altLang="pt-BR" sz="2600" b="1" dirty="0"/>
              <a:t>O que é orçar 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600" b="1" dirty="0"/>
              <a:t>O que é orçamento público ?</a:t>
            </a:r>
          </a:p>
          <a:p>
            <a:pPr algn="just">
              <a:buFontTx/>
              <a:buNone/>
            </a:pPr>
            <a:r>
              <a:rPr lang="pt-BR" altLang="pt-BR" sz="2600" dirty="0"/>
              <a:t> </a:t>
            </a:r>
          </a:p>
          <a:p>
            <a:pPr algn="ctr">
              <a:buFontTx/>
              <a:buNone/>
            </a:pPr>
            <a:r>
              <a:rPr lang="pt-BR" altLang="pt-BR" sz="2600" dirty="0"/>
              <a:t>A palavra orçar significa “calcular, avaliar, fazer estimativa de gasto, aproximar-se, chegar ou atingir”.</a:t>
            </a:r>
          </a:p>
          <a:p>
            <a:pPr algn="just">
              <a:buFontTx/>
              <a:buNone/>
            </a:pPr>
            <a:endParaRPr lang="pt-BR" altLang="pt-BR" sz="2600" dirty="0"/>
          </a:p>
          <a:p>
            <a:pPr algn="ctr">
              <a:buFontTx/>
              <a:buNone/>
            </a:pPr>
            <a:r>
              <a:rPr lang="pt-BR" altLang="pt-BR" sz="2600" b="1" dirty="0"/>
              <a:t>Ou seja</a:t>
            </a:r>
            <a:r>
              <a:rPr lang="pt-BR" altLang="pt-BR" sz="2600" dirty="0"/>
              <a:t>: todo orçamento calcula-se a estimativa, e a previsão de recursos que se terá disponível para a execução do mesmo.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230" y="1575054"/>
            <a:ext cx="8896350" cy="3724096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722880" marR="1633855" indent="-1085850">
              <a:lnSpc>
                <a:spcPts val="4690"/>
              </a:lnSpc>
              <a:spcBef>
                <a:spcPts val="340"/>
              </a:spcBef>
              <a:tabLst>
                <a:tab pos="3468370" algn="l"/>
              </a:tabLst>
            </a:pPr>
            <a:r>
              <a:rPr sz="2800" b="1" spc="-5" dirty="0">
                <a:cs typeface="Georgia"/>
              </a:rPr>
              <a:t>Q</a:t>
            </a:r>
            <a:r>
              <a:rPr lang="pt-BR" sz="2800" b="1" spc="-5" dirty="0">
                <a:cs typeface="Georgia"/>
              </a:rPr>
              <a:t>ual é o papel da população</a:t>
            </a:r>
            <a:endParaRPr lang="pt-BR" sz="2800" dirty="0">
              <a:cs typeface="Georgia"/>
            </a:endParaRPr>
          </a:p>
          <a:p>
            <a:pPr marL="12700" marR="5080" indent="711200" algn="just">
              <a:lnSpc>
                <a:spcPct val="100000"/>
              </a:lnSpc>
              <a:spcBef>
                <a:spcPts val="1200"/>
              </a:spcBef>
            </a:pPr>
            <a:r>
              <a:rPr lang="pt-BR" sz="2600" dirty="0">
                <a:solidFill>
                  <a:srgbClr val="4A4439"/>
                </a:solidFill>
                <a:cs typeface="Georgia"/>
              </a:rPr>
              <a:t>O</a:t>
            </a:r>
            <a:r>
              <a:rPr lang="pt-BR" sz="2600" spc="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orçamento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público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também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pode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ser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elaborado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 com</a:t>
            </a:r>
            <a:r>
              <a:rPr lang="pt-BR" sz="2600" spc="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a </a:t>
            </a:r>
            <a:r>
              <a:rPr lang="pt-BR" sz="2600" spc="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b="1" spc="-5" dirty="0">
                <a:solidFill>
                  <a:srgbClr val="4A4439"/>
                </a:solidFill>
                <a:cs typeface="Georgia"/>
              </a:rPr>
              <a:t>participação</a:t>
            </a:r>
            <a:r>
              <a:rPr lang="pt-BR" sz="2600" b="1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b="1" spc="-5" dirty="0">
                <a:solidFill>
                  <a:srgbClr val="4A4439"/>
                </a:solidFill>
                <a:cs typeface="Georgia"/>
              </a:rPr>
              <a:t>direta</a:t>
            </a:r>
            <a:r>
              <a:rPr lang="pt-BR" sz="2600" b="1" dirty="0">
                <a:solidFill>
                  <a:srgbClr val="4A4439"/>
                </a:solidFill>
                <a:cs typeface="Georgia"/>
              </a:rPr>
              <a:t> da</a:t>
            </a:r>
            <a:r>
              <a:rPr lang="pt-BR" sz="2600" b="1" spc="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b="1" spc="-5" dirty="0">
                <a:solidFill>
                  <a:srgbClr val="4A4439"/>
                </a:solidFill>
                <a:cs typeface="Georgia"/>
              </a:rPr>
              <a:t>população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.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 Os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cidadãos debatem 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e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discutem 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as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prioridades 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de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investimentos 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em </a:t>
            </a:r>
            <a:r>
              <a:rPr lang="pt-BR" sz="2600" spc="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obras</a:t>
            </a:r>
            <a:r>
              <a:rPr lang="pt-BR" sz="2600" spc="1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e</a:t>
            </a:r>
            <a:r>
              <a:rPr lang="pt-BR" sz="2600" spc="-15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serviços</a:t>
            </a:r>
            <a:r>
              <a:rPr lang="pt-BR" sz="2600" spc="10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a</a:t>
            </a:r>
            <a:r>
              <a:rPr lang="pt-BR" sz="2600" spc="-10" dirty="0">
                <a:solidFill>
                  <a:srgbClr val="4A4439"/>
                </a:solidFill>
                <a:cs typeface="Georgia"/>
              </a:rPr>
              <a:t> </a:t>
            </a:r>
            <a:r>
              <a:rPr lang="pt-BR" sz="2600" spc="-5" dirty="0">
                <a:solidFill>
                  <a:srgbClr val="4A4439"/>
                </a:solidFill>
                <a:cs typeface="Georgia"/>
              </a:rPr>
              <a:t>serem</a:t>
            </a:r>
            <a:r>
              <a:rPr lang="pt-BR" sz="2600" dirty="0">
                <a:solidFill>
                  <a:srgbClr val="4A4439"/>
                </a:solidFill>
                <a:cs typeface="Georgia"/>
              </a:rPr>
              <a:t> realizados nos bairros e na cidade.</a:t>
            </a:r>
          </a:p>
          <a:p>
            <a:pPr marL="12700" marR="5080" indent="711200" algn="just">
              <a:lnSpc>
                <a:spcPct val="100000"/>
              </a:lnSpc>
              <a:spcBef>
                <a:spcPts val="1200"/>
              </a:spcBef>
            </a:pPr>
            <a:r>
              <a:rPr lang="pt-BR" sz="2600" dirty="0">
                <a:solidFill>
                  <a:srgbClr val="4A4439"/>
                </a:solidFill>
                <a:cs typeface="Georgia"/>
              </a:rPr>
              <a:t>As propostas serão colocadas em discussão para assim definir as prioridades e entrar na Lei Orçamentária Anual.</a:t>
            </a:r>
            <a:endParaRPr lang="pt-BR" sz="26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imes New Roman"/>
                <a:cs typeface="Times New Roman"/>
              </a:rPr>
              <a:t>P</a:t>
            </a:r>
            <a:r>
              <a:rPr sz="1200" b="1" dirty="0">
                <a:latin typeface="Times New Roman"/>
                <a:cs typeface="Times New Roman"/>
              </a:rPr>
              <a:t>RE</a:t>
            </a:r>
            <a:r>
              <a:rPr sz="1200" b="1" spc="-15" dirty="0">
                <a:latin typeface="Times New Roman"/>
                <a:cs typeface="Times New Roman"/>
              </a:rPr>
              <a:t>F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5" dirty="0">
                <a:latin typeface="Times New Roman"/>
                <a:cs typeface="Times New Roman"/>
              </a:rPr>
              <a:t>ITU</a:t>
            </a:r>
            <a:r>
              <a:rPr sz="1200" b="1" spc="-10" dirty="0">
                <a:latin typeface="Times New Roman"/>
                <a:cs typeface="Times New Roman"/>
              </a:rPr>
              <a:t>R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MU</a:t>
            </a:r>
            <a:r>
              <a:rPr sz="1200" b="1" spc="-10" dirty="0">
                <a:latin typeface="Times New Roman"/>
                <a:cs typeface="Times New Roman"/>
              </a:rPr>
              <a:t>N</a:t>
            </a:r>
            <a:r>
              <a:rPr sz="1200" b="1" spc="-5" dirty="0">
                <a:latin typeface="Times New Roman"/>
                <a:cs typeface="Times New Roman"/>
              </a:rPr>
              <a:t>ICI</a:t>
            </a:r>
            <a:r>
              <a:rPr sz="1200" b="1" spc="-105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AL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0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AS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</a:t>
            </a:r>
            <a:r>
              <a:rPr sz="1200" b="1" spc="-95" dirty="0">
                <a:latin typeface="Times New Roman"/>
                <a:cs typeface="Times New Roman"/>
              </a:rPr>
              <a:t>A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RO </a:t>
            </a:r>
            <a:r>
              <a:rPr sz="1200" b="1" dirty="0">
                <a:latin typeface="Times New Roman"/>
                <a:cs typeface="Times New Roman"/>
              </a:rPr>
              <a:t>-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U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TENENTE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VIOT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I,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331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CENTRO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CNPJ: </a:t>
            </a:r>
            <a:r>
              <a:rPr sz="1200" b="1" dirty="0">
                <a:latin typeface="Times New Roman"/>
                <a:cs typeface="Times New Roman"/>
              </a:rPr>
              <a:t>23.245.806/0001-45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Telefone: </a:t>
            </a:r>
            <a:r>
              <a:rPr sz="1200" b="1" dirty="0">
                <a:latin typeface="Times New Roman"/>
                <a:cs typeface="Times New Roman"/>
              </a:rPr>
              <a:t>3371-</a:t>
            </a:r>
            <a:r>
              <a:rPr lang="pt-BR" sz="1200" b="1" dirty="0">
                <a:latin typeface="Times New Roman"/>
                <a:cs typeface="Times New Roman"/>
              </a:rPr>
              <a:t>5017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Site: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  <a:hlinkClick r:id="rId2"/>
              </a:rPr>
              <a:t>www.passaquatro.mg.gov.br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9265" y="2581732"/>
            <a:ext cx="8646795" cy="34733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715" indent="-457200" algn="just">
              <a:lnSpc>
                <a:spcPct val="100000"/>
              </a:lnSpc>
              <a:spcBef>
                <a:spcPts val="105"/>
              </a:spcBef>
              <a:buClr>
                <a:srgbClr val="545449"/>
              </a:buClr>
              <a:buFont typeface="Wingdings"/>
              <a:buChar char=""/>
              <a:tabLst>
                <a:tab pos="469900" algn="l"/>
              </a:tabLst>
            </a:pPr>
            <a:r>
              <a:rPr sz="2800" dirty="0">
                <a:cs typeface="Georgia"/>
              </a:rPr>
              <a:t>Preenchimento </a:t>
            </a:r>
            <a:r>
              <a:rPr sz="2800" spc="-5" dirty="0">
                <a:cs typeface="Georgia"/>
              </a:rPr>
              <a:t>formulário com propostas escritas </a:t>
            </a:r>
            <a:r>
              <a:rPr sz="2800" dirty="0">
                <a:cs typeface="Georgia"/>
              </a:rPr>
              <a:t> </a:t>
            </a:r>
            <a:r>
              <a:rPr sz="2800" spc="5" dirty="0">
                <a:cs typeface="Georgia"/>
              </a:rPr>
              <a:t> </a:t>
            </a:r>
            <a:r>
              <a:rPr sz="2800" spc="-5" dirty="0">
                <a:cs typeface="Georgia"/>
              </a:rPr>
              <a:t>devem</a:t>
            </a:r>
            <a:r>
              <a:rPr sz="2800" dirty="0">
                <a:cs typeface="Georgia"/>
              </a:rPr>
              <a:t> ser</a:t>
            </a:r>
            <a:r>
              <a:rPr sz="2800" spc="5" dirty="0">
                <a:cs typeface="Georgia"/>
              </a:rPr>
              <a:t> </a:t>
            </a:r>
            <a:r>
              <a:rPr sz="2800" spc="-5" dirty="0">
                <a:cs typeface="Georgia"/>
              </a:rPr>
              <a:t>anexados</a:t>
            </a:r>
            <a:r>
              <a:rPr sz="2800" dirty="0">
                <a:cs typeface="Georgia"/>
              </a:rPr>
              <a:t> </a:t>
            </a:r>
            <a:r>
              <a:rPr sz="2800" spc="-5" dirty="0">
                <a:cs typeface="Georgia"/>
              </a:rPr>
              <a:t>no</a:t>
            </a:r>
            <a:r>
              <a:rPr sz="2800" dirty="0">
                <a:cs typeface="Georgia"/>
              </a:rPr>
              <a:t> </a:t>
            </a:r>
            <a:r>
              <a:rPr sz="2800" b="1" spc="-5" dirty="0">
                <a:cs typeface="Georgia"/>
              </a:rPr>
              <a:t>endereço</a:t>
            </a:r>
            <a:r>
              <a:rPr sz="2800" b="1" dirty="0">
                <a:cs typeface="Georgia"/>
              </a:rPr>
              <a:t> </a:t>
            </a:r>
            <a:r>
              <a:rPr sz="2800" b="1" spc="-5" dirty="0">
                <a:cs typeface="Georgia"/>
              </a:rPr>
              <a:t>eletrônico</a:t>
            </a:r>
            <a:r>
              <a:rPr sz="2800" b="1" i="1" spc="-5" dirty="0">
                <a:cs typeface="Georgia"/>
              </a:rPr>
              <a:t>: </a:t>
            </a:r>
            <a:r>
              <a:rPr sz="2800" b="1" i="1" dirty="0">
                <a:cs typeface="Georgia"/>
              </a:rPr>
              <a:t> </a:t>
            </a:r>
            <a:r>
              <a:rPr sz="2800" b="1" spc="-5" dirty="0">
                <a:solidFill>
                  <a:schemeClr val="tx2"/>
                </a:solidFill>
                <a:cs typeface="Georgia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planejamento@passaquatro.mg.gov.br</a:t>
            </a:r>
            <a:endParaRPr sz="2800" dirty="0">
              <a:solidFill>
                <a:schemeClr val="tx2"/>
              </a:solidFill>
              <a:cs typeface="Georgia"/>
            </a:endParaRPr>
          </a:p>
          <a:p>
            <a:pPr>
              <a:lnSpc>
                <a:spcPct val="100000"/>
              </a:lnSpc>
              <a:buClr>
                <a:srgbClr val="545449"/>
              </a:buClr>
              <a:buFont typeface="Wingdings"/>
              <a:buChar char=""/>
            </a:pPr>
            <a:endParaRPr sz="28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545449"/>
              </a:buClr>
              <a:buFont typeface="Wingdings"/>
              <a:buChar char=""/>
            </a:pPr>
            <a:endParaRPr sz="2800" dirty="0">
              <a:cs typeface="Georgia"/>
            </a:endParaRPr>
          </a:p>
          <a:p>
            <a:pPr marL="469900" marR="5080" indent="-457200" algn="just">
              <a:lnSpc>
                <a:spcPct val="100000"/>
              </a:lnSpc>
              <a:buClr>
                <a:srgbClr val="545449"/>
              </a:buClr>
              <a:buFont typeface="Wingdings"/>
              <a:buChar char=""/>
              <a:tabLst>
                <a:tab pos="469900" algn="l"/>
              </a:tabLst>
            </a:pPr>
            <a:r>
              <a:rPr sz="2800" dirty="0">
                <a:cs typeface="Georgia"/>
              </a:rPr>
              <a:t>As </a:t>
            </a:r>
            <a:r>
              <a:rPr sz="2800" spc="-5" dirty="0">
                <a:cs typeface="Georgia"/>
              </a:rPr>
              <a:t>propostas a serem </a:t>
            </a:r>
            <a:r>
              <a:rPr lang="pt-BR" sz="2800" spc="-5" dirty="0">
                <a:cs typeface="Georgia"/>
              </a:rPr>
              <a:t>analisadas e </a:t>
            </a:r>
            <a:r>
              <a:rPr sz="2800" spc="-5" dirty="0">
                <a:cs typeface="Georgia"/>
              </a:rPr>
              <a:t>incluídas no Projeto </a:t>
            </a:r>
            <a:r>
              <a:rPr sz="2800" dirty="0">
                <a:cs typeface="Georgia"/>
              </a:rPr>
              <a:t>de Lei d</a:t>
            </a:r>
            <a:r>
              <a:rPr lang="pt-BR" sz="2800" dirty="0">
                <a:cs typeface="Georgia"/>
              </a:rPr>
              <a:t>a </a:t>
            </a:r>
            <a:r>
              <a:rPr sz="2800" dirty="0">
                <a:cs typeface="Georgia"/>
              </a:rPr>
              <a:t>LO</a:t>
            </a:r>
            <a:r>
              <a:rPr lang="pt-BR" sz="2800" dirty="0">
                <a:cs typeface="Georgia"/>
              </a:rPr>
              <a:t>A 2025 </a:t>
            </a:r>
            <a:r>
              <a:rPr sz="2800" spc="-5" dirty="0">
                <a:cs typeface="Georgia"/>
              </a:rPr>
              <a:t>deve</a:t>
            </a:r>
            <a:r>
              <a:rPr lang="pt-BR" sz="2800" spc="-5" dirty="0">
                <a:cs typeface="Georgia"/>
              </a:rPr>
              <a:t>rão </a:t>
            </a:r>
            <a:r>
              <a:rPr sz="2800" dirty="0">
                <a:cs typeface="Georgia"/>
              </a:rPr>
              <a:t>ser </a:t>
            </a:r>
            <a:r>
              <a:rPr sz="2800" spc="-5" dirty="0">
                <a:cs typeface="Georgia"/>
              </a:rPr>
              <a:t>enviadas</a:t>
            </a:r>
            <a:r>
              <a:rPr sz="2800" spc="-10" dirty="0">
                <a:cs typeface="Georgia"/>
              </a:rPr>
              <a:t> </a:t>
            </a:r>
            <a:r>
              <a:rPr sz="2800" dirty="0">
                <a:cs typeface="Georgia"/>
              </a:rPr>
              <a:t>até</a:t>
            </a:r>
            <a:r>
              <a:rPr sz="2800" spc="-10" dirty="0">
                <a:cs typeface="Georgia"/>
              </a:rPr>
              <a:t> </a:t>
            </a:r>
            <a:r>
              <a:rPr lang="pt-BR" sz="2800" spc="-10" dirty="0">
                <a:cs typeface="Georgia"/>
              </a:rPr>
              <a:t>o </a:t>
            </a:r>
            <a:r>
              <a:rPr sz="2800" dirty="0" err="1">
                <a:cs typeface="Georgia"/>
              </a:rPr>
              <a:t>dia</a:t>
            </a:r>
            <a:r>
              <a:rPr sz="2800" spc="-20" dirty="0">
                <a:cs typeface="Georgia"/>
              </a:rPr>
              <a:t> </a:t>
            </a:r>
            <a:r>
              <a:rPr lang="pt-BR" sz="2800" b="1" spc="-20" dirty="0">
                <a:cs typeface="Georgia"/>
              </a:rPr>
              <a:t>16/08/2024</a:t>
            </a:r>
            <a:r>
              <a:rPr sz="2800" b="1" spc="-5" dirty="0">
                <a:cs typeface="Georgia"/>
              </a:rPr>
              <a:t>.</a:t>
            </a:r>
            <a:endParaRPr sz="2800" dirty="0"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4069" y="387477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imes New Roman"/>
                <a:cs typeface="Times New Roman"/>
              </a:rPr>
              <a:t>P</a:t>
            </a:r>
            <a:r>
              <a:rPr sz="1200" b="1" dirty="0">
                <a:latin typeface="Times New Roman"/>
                <a:cs typeface="Times New Roman"/>
              </a:rPr>
              <a:t>RE</a:t>
            </a:r>
            <a:r>
              <a:rPr sz="1200" b="1" spc="-15" dirty="0">
                <a:latin typeface="Times New Roman"/>
                <a:cs typeface="Times New Roman"/>
              </a:rPr>
              <a:t>F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5" dirty="0">
                <a:latin typeface="Times New Roman"/>
                <a:cs typeface="Times New Roman"/>
              </a:rPr>
              <a:t>ITU</a:t>
            </a:r>
            <a:r>
              <a:rPr sz="1200" b="1" spc="-10" dirty="0">
                <a:latin typeface="Times New Roman"/>
                <a:cs typeface="Times New Roman"/>
              </a:rPr>
              <a:t>R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MU</a:t>
            </a:r>
            <a:r>
              <a:rPr sz="1200" b="1" spc="-10" dirty="0">
                <a:latin typeface="Times New Roman"/>
                <a:cs typeface="Times New Roman"/>
              </a:rPr>
              <a:t>N</a:t>
            </a:r>
            <a:r>
              <a:rPr sz="1200" b="1" spc="-5" dirty="0">
                <a:latin typeface="Times New Roman"/>
                <a:cs typeface="Times New Roman"/>
              </a:rPr>
              <a:t>ICI</a:t>
            </a:r>
            <a:r>
              <a:rPr sz="1200" b="1" spc="-105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AL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0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AS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</a:t>
            </a:r>
            <a:r>
              <a:rPr sz="1200" b="1" spc="-95" dirty="0">
                <a:latin typeface="Times New Roman"/>
                <a:cs typeface="Times New Roman"/>
              </a:rPr>
              <a:t>A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RO </a:t>
            </a:r>
            <a:r>
              <a:rPr sz="1200" b="1" dirty="0">
                <a:latin typeface="Times New Roman"/>
                <a:cs typeface="Times New Roman"/>
              </a:rPr>
              <a:t>-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U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TENENTE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VIOT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I,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331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CENTRO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CNPJ: </a:t>
            </a:r>
            <a:r>
              <a:rPr sz="1200" b="1" dirty="0">
                <a:latin typeface="Times New Roman"/>
                <a:cs typeface="Times New Roman"/>
              </a:rPr>
              <a:t>23.245.806/0001-45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Telefone: </a:t>
            </a:r>
            <a:r>
              <a:rPr sz="1200" b="1" dirty="0">
                <a:latin typeface="Times New Roman"/>
                <a:cs typeface="Times New Roman"/>
              </a:rPr>
              <a:t>3371-</a:t>
            </a:r>
            <a:r>
              <a:rPr lang="pt-BR" sz="1200" b="1" dirty="0">
                <a:latin typeface="Times New Roman"/>
                <a:cs typeface="Times New Roman"/>
              </a:rPr>
              <a:t>5017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Site: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  <a:hlinkClick r:id="rId3"/>
              </a:rPr>
              <a:t>www.passaquatro.mg.gov.br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2656" y="278129"/>
            <a:ext cx="4581525" cy="984250"/>
            <a:chOff x="272656" y="278129"/>
            <a:chExt cx="4581525" cy="98425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656" y="278129"/>
              <a:ext cx="842962" cy="9842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5618" y="463740"/>
              <a:ext cx="3738499" cy="613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4825"/>
            <a:chOff x="0" y="0"/>
            <a:chExt cx="9144000" cy="6854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3267" y="0"/>
              <a:ext cx="3570732" cy="13990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7623" y="739140"/>
              <a:ext cx="2246376" cy="14066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4846" y="354584"/>
              <a:ext cx="3021330" cy="61849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8882" y="1101344"/>
              <a:ext cx="1665985" cy="4927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9143999" cy="6854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505</Words>
  <Application>Microsoft Office PowerPoint</Application>
  <PresentationFormat>Apresentação na tela (4:3)</PresentationFormat>
  <Paragraphs>73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Office Theme</vt:lpstr>
      <vt:lpstr>Audiência Pública LEI ORÇAMENTÁRIA ANUAL   LOA - 2025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</dc:creator>
  <cp:lastModifiedBy>PLANEJAMENTO</cp:lastModifiedBy>
  <cp:revision>16</cp:revision>
  <dcterms:created xsi:type="dcterms:W3CDTF">2022-04-04T13:36:00Z</dcterms:created>
  <dcterms:modified xsi:type="dcterms:W3CDTF">2024-07-29T13:18:38Z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2021-03-23T00:00:00Z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2022-04-04T00:00:00Z</vt:filetime>
  </property>
</Properties>
</file>